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71" r:id="rId5"/>
    <p:sldMasterId id="2147483946" r:id="rId6"/>
    <p:sldMasterId id="2147483992" r:id="rId7"/>
  </p:sldMasterIdLst>
  <p:notesMasterIdLst>
    <p:notesMasterId r:id="rId15"/>
  </p:notesMasterIdLst>
  <p:handoutMasterIdLst>
    <p:handoutMasterId r:id="rId16"/>
  </p:handoutMasterIdLst>
  <p:sldIdLst>
    <p:sldId id="453" r:id="rId8"/>
    <p:sldId id="448" r:id="rId9"/>
    <p:sldId id="449" r:id="rId10"/>
    <p:sldId id="454" r:id="rId11"/>
    <p:sldId id="450" r:id="rId12"/>
    <p:sldId id="451" r:id="rId13"/>
    <p:sldId id="455" r:id="rId14"/>
  </p:sldIdLst>
  <p:sldSz cx="12188825" cy="6858000"/>
  <p:notesSz cx="6797675" cy="9874250"/>
  <p:custDataLst>
    <p:tags r:id="rId1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orient="horz" pos="2544" userDrawn="1">
          <p15:clr>
            <a:srgbClr val="A4A3A4"/>
          </p15:clr>
        </p15:guide>
        <p15:guide id="3" orient="horz" pos="3744" userDrawn="1">
          <p15:clr>
            <a:srgbClr val="A4A3A4"/>
          </p15:clr>
        </p15:guide>
        <p15:guide id="4" orient="horz" pos="3096" userDrawn="1">
          <p15:clr>
            <a:srgbClr val="A4A3A4"/>
          </p15:clr>
        </p15:guide>
        <p15:guide id="5" orient="horz" pos="2472" userDrawn="1">
          <p15:clr>
            <a:srgbClr val="A4A3A4"/>
          </p15:clr>
        </p15:guide>
        <p15:guide id="6" orient="horz" pos="3624" userDrawn="1">
          <p15:clr>
            <a:srgbClr val="A4A3A4"/>
          </p15:clr>
        </p15:guide>
        <p15:guide id="7" pos="3841">
          <p15:clr>
            <a:srgbClr val="A4A3A4"/>
          </p15:clr>
        </p15:guide>
        <p15:guide id="8" pos="527" userDrawn="1">
          <p15:clr>
            <a:srgbClr val="A4A3A4"/>
          </p15:clr>
        </p15:guide>
        <p15:guide id="9" pos="3949">
          <p15:clr>
            <a:srgbClr val="A4A3A4"/>
          </p15:clr>
        </p15:guide>
        <p15:guide id="10" pos="3733">
          <p15:clr>
            <a:srgbClr val="A4A3A4"/>
          </p15:clr>
        </p15:guide>
        <p15:guide id="11" pos="7439" userDrawn="1">
          <p15:clr>
            <a:srgbClr val="A4A3A4"/>
          </p15:clr>
        </p15:guide>
        <p15:guide id="12" pos="1679"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BCC"/>
    <a:srgbClr val="999999"/>
    <a:srgbClr val="A9A9A9"/>
    <a:srgbClr val="6A305F"/>
    <a:srgbClr val="000000"/>
    <a:srgbClr val="A2BFAF"/>
    <a:srgbClr val="ACB7B2"/>
    <a:srgbClr val="AF1C63"/>
    <a:srgbClr val="6A9529"/>
    <a:srgbClr val="00A0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21" autoAdjust="0"/>
  </p:normalViewPr>
  <p:slideViewPr>
    <p:cSldViewPr snapToGrid="0">
      <p:cViewPr varScale="1">
        <p:scale>
          <a:sx n="88" d="100"/>
          <a:sy n="88" d="100"/>
        </p:scale>
        <p:origin x="528" y="96"/>
      </p:cViewPr>
      <p:guideLst>
        <p:guide orient="horz"/>
        <p:guide orient="horz" pos="2544"/>
        <p:guide orient="horz" pos="3744"/>
        <p:guide orient="horz" pos="3096"/>
        <p:guide orient="horz" pos="2472"/>
        <p:guide orient="horz" pos="3624"/>
        <p:guide pos="3841"/>
        <p:guide pos="527"/>
        <p:guide pos="3949"/>
        <p:guide pos="3733"/>
        <p:guide pos="7439"/>
        <p:guide pos="1679"/>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p:cViewPr>
        <p:scale>
          <a:sx n="100" d="100"/>
          <a:sy n="100" d="100"/>
        </p:scale>
        <p:origin x="-1554" y="3018"/>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NULL"/></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10/18/2017</a:t>
            </a:fld>
            <a:endParaRPr lang="en-US" dirty="0"/>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drive quality and savings </a:t>
            </a:r>
          </a:p>
          <a:p>
            <a:r>
              <a:rPr lang="en-US" dirty="0" smtClean="0"/>
              <a:t>Productivity Gains driven by Proven Accelerators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dirty="0"/>
          </a:p>
        </p:txBody>
      </p:sp>
    </p:spTree>
    <p:extLst>
      <p:ext uri="{BB962C8B-B14F-4D97-AF65-F5344CB8AC3E}">
        <p14:creationId xmlns:p14="http://schemas.microsoft.com/office/powerpoint/2010/main" val="236499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drive quality and savings </a:t>
            </a:r>
          </a:p>
          <a:p>
            <a:r>
              <a:rPr lang="en-US" dirty="0" smtClean="0"/>
              <a:t>Productivity Gains driven by Proven Accelerators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3</a:t>
            </a:fld>
            <a:endParaRPr lang="en-US" dirty="0"/>
          </a:p>
        </p:txBody>
      </p:sp>
    </p:spTree>
    <p:extLst>
      <p:ext uri="{BB962C8B-B14F-4D97-AF65-F5344CB8AC3E}">
        <p14:creationId xmlns:p14="http://schemas.microsoft.com/office/powerpoint/2010/main" val="236499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drive quality and savings </a:t>
            </a:r>
          </a:p>
          <a:p>
            <a:r>
              <a:rPr lang="en-US" dirty="0" smtClean="0"/>
              <a:t>Productivity Gains driven by Proven Accelerators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236499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drive quality and savings </a:t>
            </a:r>
          </a:p>
          <a:p>
            <a:r>
              <a:rPr lang="en-US" dirty="0" smtClean="0"/>
              <a:t>Productivity Gains driven by Proven Accelerators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6</a:t>
            </a:fld>
            <a:endParaRPr lang="en-US" dirty="0"/>
          </a:p>
        </p:txBody>
      </p:sp>
    </p:spTree>
    <p:extLst>
      <p:ext uri="{BB962C8B-B14F-4D97-AF65-F5344CB8AC3E}">
        <p14:creationId xmlns:p14="http://schemas.microsoft.com/office/powerpoint/2010/main" val="2364990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drive quality and savings </a:t>
            </a:r>
          </a:p>
          <a:p>
            <a:r>
              <a:rPr lang="en-US" dirty="0" smtClean="0"/>
              <a:t>Productivity Gains driven by Proven Accelerators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p14="http://schemas.microsoft.com/office/powerpoint/2010/main" val="23649901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emf"/><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11" Type="http://schemas.openxmlformats.org/officeDocument/2006/relationships/oleObject" Target="../embeddings/oleObject2.bin"/><Relationship Id="rId5" Type="http://schemas.openxmlformats.org/officeDocument/2006/relationships/tags" Target="../tags/tag14.xml"/><Relationship Id="rId10" Type="http://schemas.openxmlformats.org/officeDocument/2006/relationships/image" Target="../media/image3.jpeg"/><Relationship Id="rId4" Type="http://schemas.openxmlformats.org/officeDocument/2006/relationships/tags" Target="../tags/tag13.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1.xml"/><Relationship Id="rId7" Type="http://schemas.openxmlformats.org/officeDocument/2006/relationships/oleObject" Target="../embeddings/oleObject11.bin"/><Relationship Id="rId2" Type="http://schemas.openxmlformats.org/officeDocument/2006/relationships/tags" Target="../tags/tag50.xml"/><Relationship Id="rId1" Type="http://schemas.openxmlformats.org/officeDocument/2006/relationships/vmlDrawing" Target="../drawings/vmlDrawing11.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4.xml"/><Relationship Id="rId7" Type="http://schemas.openxmlformats.org/officeDocument/2006/relationships/oleObject" Target="../embeddings/oleObject12.bin"/><Relationship Id="rId2" Type="http://schemas.openxmlformats.org/officeDocument/2006/relationships/tags" Target="../tags/tag53.xml"/><Relationship Id="rId1" Type="http://schemas.openxmlformats.org/officeDocument/2006/relationships/vmlDrawing" Target="../drawings/vmlDrawing12.vml"/><Relationship Id="rId6" Type="http://schemas.openxmlformats.org/officeDocument/2006/relationships/image" Target="../media/image11.jpeg"/><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vmlDrawing" Target="../drawings/vmlDrawing14.vml"/><Relationship Id="rId6" Type="http://schemas.openxmlformats.org/officeDocument/2006/relationships/tags" Target="../tags/tag71.xml"/><Relationship Id="rId11" Type="http://schemas.openxmlformats.org/officeDocument/2006/relationships/image" Target="../media/image17.png"/><Relationship Id="rId5" Type="http://schemas.openxmlformats.org/officeDocument/2006/relationships/tags" Target="../tags/tag70.xml"/><Relationship Id="rId10" Type="http://schemas.openxmlformats.org/officeDocument/2006/relationships/hyperlink" Target="http://www.capgemini.com/" TargetMode="External"/><Relationship Id="rId4" Type="http://schemas.openxmlformats.org/officeDocument/2006/relationships/tags" Target="../tags/tag69.xml"/><Relationship Id="rId9"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3.xml"/><Relationship Id="rId7" Type="http://schemas.openxmlformats.org/officeDocument/2006/relationships/hyperlink" Target="http://www.capgemini.com/" TargetMode="External"/><Relationship Id="rId2" Type="http://schemas.openxmlformats.org/officeDocument/2006/relationships/tags" Target="../tags/tag72.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7.xml"/><Relationship Id="rId7" Type="http://schemas.openxmlformats.org/officeDocument/2006/relationships/image" Target="../media/image1.emf"/><Relationship Id="rId2" Type="http://schemas.openxmlformats.org/officeDocument/2006/relationships/tags" Target="../tags/tag76.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3.xml"/><Relationship Id="rId4" Type="http://schemas.openxmlformats.org/officeDocument/2006/relationships/tags" Target="../tags/tag78.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0.xml"/><Relationship Id="rId7" Type="http://schemas.openxmlformats.org/officeDocument/2006/relationships/oleObject" Target="../embeddings/oleObject19.bin"/><Relationship Id="rId2" Type="http://schemas.openxmlformats.org/officeDocument/2006/relationships/tags" Target="../tags/tag79.xml"/><Relationship Id="rId1" Type="http://schemas.openxmlformats.org/officeDocument/2006/relationships/vmlDrawing" Target="../drawings/vmlDrawing19.vml"/><Relationship Id="rId6" Type="http://schemas.openxmlformats.org/officeDocument/2006/relationships/image" Target="../media/image18.jpeg"/><Relationship Id="rId5" Type="http://schemas.openxmlformats.org/officeDocument/2006/relationships/slideMaster" Target="../slideMasters/slideMaster3.xml"/><Relationship Id="rId4" Type="http://schemas.openxmlformats.org/officeDocument/2006/relationships/tags" Target="../tags/tag8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3.xml"/><Relationship Id="rId7" Type="http://schemas.openxmlformats.org/officeDocument/2006/relationships/oleObject" Target="../embeddings/oleObject20.bin"/><Relationship Id="rId2" Type="http://schemas.openxmlformats.org/officeDocument/2006/relationships/tags" Target="../tags/tag82.xml"/><Relationship Id="rId1" Type="http://schemas.openxmlformats.org/officeDocument/2006/relationships/vmlDrawing" Target="../drawings/vmlDrawing20.vml"/><Relationship Id="rId6" Type="http://schemas.openxmlformats.org/officeDocument/2006/relationships/image" Target="../media/image19.emf"/><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6.xml"/><Relationship Id="rId7" Type="http://schemas.openxmlformats.org/officeDocument/2006/relationships/oleObject" Target="../embeddings/oleObject21.bin"/><Relationship Id="rId2" Type="http://schemas.openxmlformats.org/officeDocument/2006/relationships/tags" Target="../tags/tag85.xml"/><Relationship Id="rId1" Type="http://schemas.openxmlformats.org/officeDocument/2006/relationships/vmlDrawing" Target="../drawings/vmlDrawing21.vml"/><Relationship Id="rId6" Type="http://schemas.openxmlformats.org/officeDocument/2006/relationships/image" Target="../media/image11.jpeg"/><Relationship Id="rId5" Type="http://schemas.openxmlformats.org/officeDocument/2006/relationships/slideMaster" Target="../slideMasters/slideMaster3.xml"/><Relationship Id="rId4" Type="http://schemas.openxmlformats.org/officeDocument/2006/relationships/tags" Target="../tags/tag87.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9.xml"/><Relationship Id="rId7" Type="http://schemas.openxmlformats.org/officeDocument/2006/relationships/oleObject" Target="../embeddings/oleObject22.bin"/><Relationship Id="rId2" Type="http://schemas.openxmlformats.org/officeDocument/2006/relationships/tags" Target="../tags/tag88.xml"/><Relationship Id="rId1" Type="http://schemas.openxmlformats.org/officeDocument/2006/relationships/vmlDrawing" Target="../drawings/vmlDrawing22.vml"/><Relationship Id="rId6" Type="http://schemas.openxmlformats.org/officeDocument/2006/relationships/image" Target="../media/image10.jpeg"/><Relationship Id="rId5" Type="http://schemas.openxmlformats.org/officeDocument/2006/relationships/slideMaster" Target="../slideMasters/slideMaster3.xml"/><Relationship Id="rId4" Type="http://schemas.openxmlformats.org/officeDocument/2006/relationships/tags" Target="../tags/tag90.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emf"/><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tags" Target="../tags/tag22.xml"/><Relationship Id="rId11" Type="http://schemas.openxmlformats.org/officeDocument/2006/relationships/oleObject" Target="../embeddings/oleObject3.bin"/><Relationship Id="rId5" Type="http://schemas.openxmlformats.org/officeDocument/2006/relationships/tags" Target="../tags/tag21.xml"/><Relationship Id="rId10" Type="http://schemas.openxmlformats.org/officeDocument/2006/relationships/image" Target="../media/image6.jpeg"/><Relationship Id="rId4" Type="http://schemas.openxmlformats.org/officeDocument/2006/relationships/tags" Target="../tags/tag20.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2.xml"/><Relationship Id="rId7" Type="http://schemas.openxmlformats.org/officeDocument/2006/relationships/oleObject" Target="../embeddings/oleObject23.bin"/><Relationship Id="rId2" Type="http://schemas.openxmlformats.org/officeDocument/2006/relationships/tags" Target="../tags/tag91.xml"/><Relationship Id="rId1" Type="http://schemas.openxmlformats.org/officeDocument/2006/relationships/vmlDrawing" Target="../drawings/vmlDrawing23.vml"/><Relationship Id="rId6" Type="http://schemas.openxmlformats.org/officeDocument/2006/relationships/image" Target="../media/image20.jpeg"/><Relationship Id="rId5" Type="http://schemas.openxmlformats.org/officeDocument/2006/relationships/slideMaster" Target="../slideMasters/slideMaster3.xml"/><Relationship Id="rId4" Type="http://schemas.openxmlformats.org/officeDocument/2006/relationships/tags" Target="../tags/tag93.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5.xml"/><Relationship Id="rId7" Type="http://schemas.openxmlformats.org/officeDocument/2006/relationships/oleObject" Target="../embeddings/oleObject24.bin"/><Relationship Id="rId2" Type="http://schemas.openxmlformats.org/officeDocument/2006/relationships/tags" Target="../tags/tag94.xml"/><Relationship Id="rId1" Type="http://schemas.openxmlformats.org/officeDocument/2006/relationships/vmlDrawing" Target="../drawings/vmlDrawing24.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96.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8.xml"/><Relationship Id="rId7" Type="http://schemas.openxmlformats.org/officeDocument/2006/relationships/oleObject" Target="../embeddings/oleObject25.bin"/><Relationship Id="rId2" Type="http://schemas.openxmlformats.org/officeDocument/2006/relationships/tags" Target="../tags/tag97.xml"/><Relationship Id="rId1" Type="http://schemas.openxmlformats.org/officeDocument/2006/relationships/vmlDrawing" Target="../drawings/vmlDrawing25.vml"/><Relationship Id="rId6" Type="http://schemas.openxmlformats.org/officeDocument/2006/relationships/image" Target="../media/image7.jpeg"/><Relationship Id="rId5" Type="http://schemas.openxmlformats.org/officeDocument/2006/relationships/slideMaster" Target="../slideMasters/slideMaster3.xml"/><Relationship Id="rId4" Type="http://schemas.openxmlformats.org/officeDocument/2006/relationships/tags" Target="../tags/tag99.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1.xml"/><Relationship Id="rId7" Type="http://schemas.openxmlformats.org/officeDocument/2006/relationships/oleObject" Target="../embeddings/oleObject26.bin"/><Relationship Id="rId2" Type="http://schemas.openxmlformats.org/officeDocument/2006/relationships/tags" Target="../tags/tag100.xml"/><Relationship Id="rId1" Type="http://schemas.openxmlformats.org/officeDocument/2006/relationships/vmlDrawing" Target="../drawings/vmlDrawing26.vml"/><Relationship Id="rId6" Type="http://schemas.openxmlformats.org/officeDocument/2006/relationships/image" Target="../media/image21.jpeg"/><Relationship Id="rId5" Type="http://schemas.openxmlformats.org/officeDocument/2006/relationships/slideMaster" Target="../slideMasters/slideMaster3.xml"/><Relationship Id="rId4" Type="http://schemas.openxmlformats.org/officeDocument/2006/relationships/tags" Target="../tags/tag10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5.png"/><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115.xml"/><Relationship Id="rId7" Type="http://schemas.openxmlformats.org/officeDocument/2006/relationships/image" Target="../media/image20.jpeg"/><Relationship Id="rId2" Type="http://schemas.openxmlformats.org/officeDocument/2006/relationships/tags" Target="../tags/tag114.xml"/><Relationship Id="rId1" Type="http://schemas.openxmlformats.org/officeDocument/2006/relationships/vmlDrawing" Target="../drawings/vmlDrawing28.vml"/><Relationship Id="rId6" Type="http://schemas.openxmlformats.org/officeDocument/2006/relationships/slideMaster" Target="../slideMasters/slideMaster4.xml"/><Relationship Id="rId5" Type="http://schemas.openxmlformats.org/officeDocument/2006/relationships/tags" Target="../tags/tag117.xml"/><Relationship Id="rId10" Type="http://schemas.openxmlformats.org/officeDocument/2006/relationships/image" Target="../media/image25.png"/><Relationship Id="rId4" Type="http://schemas.openxmlformats.org/officeDocument/2006/relationships/tags" Target="../tags/tag116.xml"/><Relationship Id="rId9"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5.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tags" Target="../tags/tag29.xml"/><Relationship Id="rId11" Type="http://schemas.openxmlformats.org/officeDocument/2006/relationships/oleObject" Target="../embeddings/oleObject4.bin"/><Relationship Id="rId5" Type="http://schemas.openxmlformats.org/officeDocument/2006/relationships/tags" Target="../tags/tag28.xml"/><Relationship Id="rId10" Type="http://schemas.openxmlformats.org/officeDocument/2006/relationships/image" Target="../media/image7.jpeg"/><Relationship Id="rId4" Type="http://schemas.openxmlformats.org/officeDocument/2006/relationships/tags" Target="../tags/tag27.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3.xml"/><Relationship Id="rId7" Type="http://schemas.openxmlformats.org/officeDocument/2006/relationships/image" Target="../media/image8.jpeg"/><Relationship Id="rId2" Type="http://schemas.openxmlformats.org/officeDocument/2006/relationships/tags" Target="../tags/tag32.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9.xml"/><Relationship Id="rId7" Type="http://schemas.openxmlformats.org/officeDocument/2006/relationships/oleObject" Target="../embeddings/oleObject7.bin"/><Relationship Id="rId2" Type="http://schemas.openxmlformats.org/officeDocument/2006/relationships/tags" Target="../tags/tag38.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8.xml"/><Relationship Id="rId7" Type="http://schemas.openxmlformats.org/officeDocument/2006/relationships/image" Target="../media/image1.emf"/><Relationship Id="rId2" Type="http://schemas.openxmlformats.org/officeDocument/2006/relationships/tags" Target="../tags/tag4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4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6" name="Picture 15"/>
          <p:cNvPicPr>
            <a:picLocks/>
          </p:cNvPicPr>
          <p:nvPr userDrawn="1"/>
        </p:nvPicPr>
        <p:blipFill rotWithShape="1">
          <a:blip r:embed="rId10" cstate="print">
            <a:extLst>
              <a:ext uri="{28A0092B-C50C-407E-A947-70E740481C1C}">
                <a14:useLocalDpi xmlns:a14="http://schemas.microsoft.com/office/drawing/2010/main" val="0"/>
              </a:ext>
            </a:extLst>
          </a:blip>
          <a:srcRect t="3568" b="29826"/>
          <a:stretch/>
        </p:blipFill>
        <p:spPr bwMode="gray">
          <a:xfrm>
            <a:off x="1" y="1219200"/>
            <a:ext cx="12188825" cy="5537200"/>
          </a:xfrm>
          <a:prstGeom prst="rect">
            <a:avLst/>
          </a:prstGeom>
          <a:noFill/>
          <a:ln>
            <a:noFill/>
          </a:ln>
        </p:spPr>
      </p:pic>
      <p:sp>
        <p:nvSpPr>
          <p:cNvPr id="18" name="Rectangle 17"/>
          <p:cNvSpPr/>
          <p:nvPr userDrawn="1">
            <p:custDataLst>
              <p:tags r:id="rId2"/>
            </p:custDataLst>
          </p:nvPr>
        </p:nvSpPr>
        <p:spPr>
          <a:xfrm>
            <a:off x="1" y="6400876"/>
            <a:ext cx="12188825"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0"/>
            <a:ext cx="12191351"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2" y="0"/>
          <a:ext cx="195334" cy="158750"/>
        </p:xfrm>
        <a:graphic>
          <a:graphicData uri="http://schemas.openxmlformats.org/presentationml/2006/ole">
            <mc:AlternateContent xmlns:mc="http://schemas.openxmlformats.org/markup-compatibility/2006">
              <mc:Choice xmlns:v="urn:schemas-microsoft-com:vml" Requires="v">
                <p:oleObj spid="_x0000_s1530" name="think-cell Slide" r:id="rId11" imgW="360" imgH="360" progId="">
                  <p:embed/>
                </p:oleObj>
              </mc:Choice>
              <mc:Fallback>
                <p:oleObj name="think-cell Slide" r:id="rId11" imgW="360" imgH="360" progId="">
                  <p:embed/>
                  <p:pic>
                    <p:nvPicPr>
                      <p:cNvPr id="0" name="Picture 4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8818639" y="6505688"/>
            <a:ext cx="2981250" cy="247500"/>
          </a:xfrm>
          <a:prstGeom prst="rect">
            <a:avLst/>
          </a:prstGeom>
          <a:noFill/>
          <a:ln>
            <a:noFill/>
          </a:ln>
        </p:spPr>
      </p:pic>
      <p:sp>
        <p:nvSpPr>
          <p:cNvPr id="2" name="Title 1"/>
          <p:cNvSpPr>
            <a:spLocks noGrp="1"/>
          </p:cNvSpPr>
          <p:nvPr>
            <p:ph type="ctrTitle" hasCustomPrompt="1"/>
            <p:custDataLst>
              <p:tags r:id="rId6"/>
            </p:custDataLst>
          </p:nvPr>
        </p:nvSpPr>
        <p:spPr>
          <a:xfrm>
            <a:off x="-1" y="4517798"/>
            <a:ext cx="12188825" cy="1148952"/>
          </a:xfrm>
          <a:solidFill>
            <a:schemeClr val="accent6">
              <a:lumMod val="60000"/>
              <a:lumOff val="40000"/>
              <a:alpha val="43000"/>
            </a:schemeClr>
          </a:solidFill>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1" y="5674903"/>
            <a:ext cx="12190293" cy="497296"/>
          </a:xfrm>
          <a:solidFill>
            <a:schemeClr val="accent6">
              <a:lumMod val="60000"/>
              <a:lumOff val="40000"/>
              <a:alpha val="43000"/>
            </a:schemeClr>
          </a:solidFill>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tretch>
            <a:fillRect/>
          </a:stretch>
        </p:blipFill>
        <p:spPr bwMode="auto">
          <a:xfrm>
            <a:off x="948194" y="653034"/>
            <a:ext cx="3238500" cy="762000"/>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Section Break 1">
    <p:bg>
      <p:bgRef idx="1003">
        <a:schemeClr val="bg1"/>
      </p:bgRef>
    </p:bg>
    <p:spTree>
      <p:nvGrpSpPr>
        <p:cNvPr id="1" name=""/>
        <p:cNvGrpSpPr/>
        <p:nvPr/>
      </p:nvGrpSpPr>
      <p:grpSpPr>
        <a:xfrm>
          <a:off x="0" y="0"/>
          <a:ext cx="0" cy="0"/>
          <a:chOff x="0" y="0"/>
          <a:chExt cx="0" cy="0"/>
        </a:xfrm>
      </p:grpSpPr>
      <p:pic>
        <p:nvPicPr>
          <p:cNvPr id="8" name="Picture 2" descr="D:\Works\Visual Identity\Fraud Management\Hi Res Images\shutterstock_156471275.jpg"/>
          <p:cNvPicPr>
            <a:picLocks noChangeAspect="1" noChangeArrowheads="1"/>
          </p:cNvPicPr>
          <p:nvPr userDrawn="1"/>
        </p:nvPicPr>
        <p:blipFill rotWithShape="1">
          <a:blip r:embed="rId6" cstate="screen">
            <a:extLst>
              <a:ext uri="{28A0092B-C50C-407E-A947-70E740481C1C}">
                <a14:useLocalDpi xmlns:a14="http://schemas.microsoft.com/office/drawing/2010/main" val="0"/>
              </a:ext>
            </a:extLst>
          </a:blip>
          <a:srcRect t="16715" b="5065"/>
          <a:stretch/>
        </p:blipFill>
        <p:spPr bwMode="auto">
          <a:xfrm>
            <a:off x="0" y="-13613"/>
            <a:ext cx="12200859" cy="49836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74375" name="think-cell Slide" r:id="rId7" imgW="360" imgH="360" progId="">
                  <p:embed/>
                </p:oleObj>
              </mc:Choice>
              <mc:Fallback>
                <p:oleObj name="think-cell Slide" r:id="rId7" imgW="360" imgH="360" progId="">
                  <p:embed/>
                  <p:pic>
                    <p:nvPicPr>
                      <p:cNvPr id="0" name="Picture 2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2832096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Section Break 1">
    <p:bg>
      <p:bgRef idx="1003">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t="19063" b="7107"/>
          <a:stretch/>
        </p:blipFill>
        <p:spPr bwMode="auto">
          <a:xfrm>
            <a:off x="0" y="-10758"/>
            <a:ext cx="12184562" cy="49162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75395" name="think-cell Slide" r:id="rId7" imgW="360" imgH="360" progId="">
                  <p:embed/>
                </p:oleObj>
              </mc:Choice>
              <mc:Fallback>
                <p:oleObj name="think-cell Slide" r:id="rId7" imgW="360" imgH="360" progId="">
                  <p:embed/>
                  <p:pic>
                    <p:nvPicPr>
                      <p:cNvPr id="0" name="Picture 2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4168303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2" y="1"/>
          <a:ext cx="180951" cy="143985"/>
        </p:xfrm>
        <a:graphic>
          <a:graphicData uri="http://schemas.openxmlformats.org/presentationml/2006/ole">
            <mc:AlternateContent xmlns:mc="http://schemas.openxmlformats.org/markup-compatibility/2006">
              <mc:Choice xmlns:v="urn:schemas-microsoft-com:vml" Requires="v">
                <p:oleObj spid="_x0000_s147919" name="think-cell Slide" r:id="rId8" imgW="360" imgH="360" progId="">
                  <p:embed/>
                </p:oleObj>
              </mc:Choice>
              <mc:Fallback>
                <p:oleObj name="think-cell Slide" r:id="rId8" imgW="360" imgH="360" progId="">
                  <p:embed/>
                  <p:pic>
                    <p:nvPicPr>
                      <p:cNvPr id="0" name="Picture 3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 y="1"/>
                        <a:ext cx="18095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7114366" y="3258545"/>
            <a:ext cx="4554574"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375597" y="3795713"/>
            <a:ext cx="5241515" cy="2171462"/>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2000" b="1" dirty="0" smtClean="0">
                <a:solidFill>
                  <a:schemeClr val="bg1"/>
                </a:solidFill>
                <a:latin typeface="Arial"/>
                <a:cs typeface="Arial"/>
              </a:rPr>
              <a:t>About Capgemini</a:t>
            </a:r>
            <a:endParaRPr lang="en-US" sz="1050" dirty="0" smtClean="0">
              <a:solidFill>
                <a:schemeClr val="bg1"/>
              </a:solidFill>
              <a:latin typeface="Arial" pitchFamily="34" charset="0"/>
              <a:cs typeface="Arial" pitchFamily="34" charset="0"/>
            </a:endParaRPr>
          </a:p>
          <a:p>
            <a:pPr marL="0" indent="0" algn="just"/>
            <a:endParaRPr lang="en-US" sz="105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180,000 people in over 40 countries, Capgemini is a global leader in consulting, technology and outsourcing services. The Group reported 2015 global revenues of EUR 11.9 billion. 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a:t>
            </a:r>
            <a:r>
              <a:rPr kumimoji="0" lang="en-US" sz="1050" b="0"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TM</a:t>
            </a:r>
            <a:r>
              <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and draws on Rightshore</a:t>
            </a:r>
            <a:r>
              <a:rPr kumimoji="0" lang="en-US" sz="1050" b="0"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smtClean="0">
                <a:ln>
                  <a:noFill/>
                </a:ln>
                <a:solidFill>
                  <a:prstClr val="white"/>
                </a:solidFill>
                <a:effectLst/>
                <a:uLnTx/>
                <a:uFillTx/>
                <a:latin typeface="Arial" pitchFamily="34" charset="0"/>
                <a:ea typeface="+mn-ea"/>
                <a:cs typeface="Arial" pitchFamily="34" charset="0"/>
              </a:rPr>
              <a:t>Learn more about us at </a:t>
            </a:r>
            <a:r>
              <a:rPr lang="en-US" sz="1050" u="sng" kern="1200" dirty="0" smtClean="0">
                <a:solidFill>
                  <a:schemeClr val="tx1"/>
                </a:solidFill>
                <a:effectLst/>
                <a:latin typeface="Arial" panose="020B0604020202020204" pitchFamily="34" charset="0"/>
                <a:ea typeface="+mn-ea"/>
                <a:cs typeface="Arial" panose="020B0604020202020204" pitchFamily="34" charset="0"/>
                <a:hlinkClick r:id="rId10"/>
              </a:rPr>
              <a:t>www.capgemini.com</a:t>
            </a:r>
            <a:r>
              <a:rPr lang="en-US" sz="1050" kern="1200" dirty="0" smtClean="0">
                <a:solidFill>
                  <a:schemeClr val="tx1"/>
                </a:solidFill>
                <a:effectLst/>
                <a:latin typeface="Arial" panose="020B0604020202020204" pitchFamily="34" charset="0"/>
                <a:ea typeface="+mn-ea"/>
                <a:cs typeface="Arial" panose="020B0604020202020204" pitchFamily="34" charset="0"/>
              </a:rPr>
              <a:t>. </a:t>
            </a: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11" cstate="print"/>
          <a:stretch>
            <a:fillRect/>
          </a:stretch>
        </p:blipFill>
        <p:spPr>
          <a:xfrm>
            <a:off x="1112296" y="3635561"/>
            <a:ext cx="519570" cy="523727"/>
          </a:xfrm>
          <a:prstGeom prst="rect">
            <a:avLst/>
          </a:prstGeom>
          <a:noFill/>
          <a:ln>
            <a:noFill/>
          </a:ln>
        </p:spPr>
      </p:pic>
    </p:spTree>
    <p:extLst>
      <p:ext uri="{BB962C8B-B14F-4D97-AF65-F5344CB8AC3E}">
        <p14:creationId xmlns:p14="http://schemas.microsoft.com/office/powerpoint/2010/main" val="8644206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 y="1"/>
          <a:ext cx="180951" cy="143985"/>
        </p:xfrm>
        <a:graphic>
          <a:graphicData uri="http://schemas.openxmlformats.org/presentationml/2006/ole">
            <mc:AlternateContent xmlns:mc="http://schemas.openxmlformats.org/markup-compatibility/2006">
              <mc:Choice xmlns:v="urn:schemas-microsoft-com:vml" Requires="v">
                <p:oleObj spid="_x0000_s148943" name="think-cell Slide" r:id="rId5" imgW="360" imgH="360" progId="">
                  <p:embed/>
                </p:oleObj>
              </mc:Choice>
              <mc:Fallback>
                <p:oleObj name="think-cell Slide" r:id="rId5" imgW="360" imgH="360" progId="">
                  <p:embed/>
                  <p:pic>
                    <p:nvPicPr>
                      <p:cNvPr id="0" name="Picture 3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
                        <a:ext cx="18095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6504401" y="3119317"/>
            <a:ext cx="5241515" cy="2197606"/>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180,000 people in over 40 countries, Capgemini is a global leader in consulting, technology and outsourcing services. The Group reported 2015 global revenues of EUR 11.9 billion. 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a:t>
            </a:r>
            <a:r>
              <a:rPr kumimoji="0" lang="en-US" sz="1000" b="0"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TM</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and draws on Rightshore</a:t>
            </a:r>
            <a:r>
              <a:rPr kumimoji="0" lang="en-US" sz="1000" b="0"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smtClean="0">
                <a:ln>
                  <a:noFill/>
                </a:ln>
                <a:solidFill>
                  <a:prstClr val="white"/>
                </a:solidFill>
                <a:effectLst/>
                <a:uLnTx/>
                <a:uFillTx/>
                <a:latin typeface="Arial" pitchFamily="34" charset="0"/>
                <a:ea typeface="+mn-ea"/>
                <a:cs typeface="Arial" pitchFamily="34" charset="0"/>
              </a:rPr>
              <a:t>Learn more about us at </a:t>
            </a:r>
            <a:r>
              <a:rPr lang="en-US" sz="1000" u="sng" kern="1200" dirty="0" smtClean="0">
                <a:solidFill>
                  <a:schemeClr val="tx1"/>
                </a:solidFill>
                <a:effectLst/>
                <a:latin typeface="Arial" panose="020B0604020202020204" pitchFamily="34" charset="0"/>
                <a:ea typeface="+mn-ea"/>
                <a:cs typeface="Arial" panose="020B0604020202020204" pitchFamily="34" charset="0"/>
                <a:hlinkClick r:id="rId7"/>
              </a:rPr>
              <a:t>www.capgemini.com</a:t>
            </a:r>
            <a:r>
              <a:rPr lang="en-US" sz="1000" kern="1200" dirty="0" smtClean="0">
                <a:solidFill>
                  <a:schemeClr val="tx1"/>
                </a:solidFill>
                <a:effectLst/>
                <a:latin typeface="Arial" panose="020B0604020202020204" pitchFamily="34" charset="0"/>
                <a:ea typeface="+mn-ea"/>
                <a:cs typeface="Arial" panose="020B0604020202020204" pitchFamily="34" charset="0"/>
              </a:rPr>
              <a:t>. </a:t>
            </a:r>
          </a:p>
          <a:p>
            <a:pPr marL="0" marR="0" lvl="0" indent="0" algn="just" defTabSz="957756"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effectLst/>
              <a:latin typeface="Arial" panose="020B0604020202020204" pitchFamily="34" charset="0"/>
              <a:ea typeface="+mn-ea"/>
              <a:cs typeface="Arial" panose="020B0604020202020204" pitchFamily="34" charset="0"/>
            </a:endParaRPr>
          </a:p>
        </p:txBody>
      </p:sp>
      <p:pic>
        <p:nvPicPr>
          <p:cNvPr id="8" name="Image 337" descr="CBE_Label_ppt.png"/>
          <p:cNvPicPr>
            <a:picLocks noChangeAspect="1"/>
          </p:cNvPicPr>
          <p:nvPr userDrawn="1"/>
        </p:nvPicPr>
        <p:blipFill>
          <a:blip r:embed="rId8" cstate="print"/>
          <a:stretch>
            <a:fillRect/>
          </a:stretch>
        </p:blipFill>
        <p:spPr>
          <a:xfrm>
            <a:off x="6240011" y="3104805"/>
            <a:ext cx="519570" cy="523727"/>
          </a:xfrm>
          <a:prstGeom prst="rect">
            <a:avLst/>
          </a:prstGeom>
          <a:noFill/>
          <a:ln>
            <a:noFill/>
          </a:ln>
        </p:spPr>
      </p:pic>
    </p:spTree>
    <p:extLst>
      <p:ext uri="{BB962C8B-B14F-4D97-AF65-F5344CB8AC3E}">
        <p14:creationId xmlns:p14="http://schemas.microsoft.com/office/powerpoint/2010/main" val="30744661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49967" name="think-cell Slide" r:id="rId4" imgW="360" imgH="360" progId="">
                  <p:embed/>
                </p:oleObj>
              </mc:Choice>
              <mc:Fallback>
                <p:oleObj name="think-cell Slide" r:id="rId4" imgW="360" imgH="360" progId="">
                  <p:embed/>
                  <p:pic>
                    <p:nvPicPr>
                      <p:cNvPr id="0" name="Picture 3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607222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42842" name="think-cell Slide" r:id="rId6" imgW="360" imgH="360" progId="">
                  <p:embed/>
                </p:oleObj>
              </mc:Choice>
              <mc:Fallback>
                <p:oleObj name="think-cell Slide" r:id="rId6" imgW="360" imgH="360" progId="">
                  <p:embed/>
                  <p:pic>
                    <p:nvPicPr>
                      <p:cNvPr id="0" name="Picture 4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8" cstate="email"/>
          <a:stretch>
            <a:fillRect/>
          </a:stretch>
        </p:blipFill>
        <p:spPr>
          <a:xfrm>
            <a:off x="2493962" y="971046"/>
            <a:ext cx="7200900" cy="4800600"/>
          </a:xfrm>
          <a:prstGeom prst="rect">
            <a:avLst/>
          </a:prstGeom>
          <a:noFill/>
          <a:ln>
            <a:noFill/>
          </a:ln>
        </p:spPr>
      </p:pic>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reak 1">
    <p:bg>
      <p:bgRef idx="1003">
        <a:schemeClr val="bg1"/>
      </p:bgRef>
    </p:bg>
    <p:spTree>
      <p:nvGrpSpPr>
        <p:cNvPr id="1" name=""/>
        <p:cNvGrpSpPr/>
        <p:nvPr/>
      </p:nvGrpSpPr>
      <p:grpSpPr>
        <a:xfrm>
          <a:off x="0" y="0"/>
          <a:ext cx="0" cy="0"/>
          <a:chOff x="0" y="0"/>
          <a:chExt cx="0" cy="0"/>
        </a:xfrm>
      </p:grpSpPr>
      <p:pic>
        <p:nvPicPr>
          <p:cNvPr id="9" name="Image 11" descr="shutterstock_111035876.jpg"/>
          <p:cNvPicPr>
            <a:picLocks noChangeAspect="1"/>
          </p:cNvPicPr>
          <p:nvPr userDrawn="1"/>
        </p:nvPicPr>
        <p:blipFill rotWithShape="1">
          <a:blip r:embed="rId6" cstate="print"/>
          <a:srcRect t="20857" b="16024"/>
          <a:stretch/>
        </p:blipFill>
        <p:spPr>
          <a:xfrm>
            <a:off x="0" y="0"/>
            <a:ext cx="12206381" cy="4876800"/>
          </a:xfrm>
          <a:prstGeom prst="rect">
            <a:avLst/>
          </a:prstGeom>
          <a:noFill/>
          <a:ln>
            <a:noFill/>
          </a:ln>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58057" name="think-cell Slide" r:id="rId7" imgW="360" imgH="360" progId="">
                  <p:embed/>
                </p:oleObj>
              </mc:Choice>
              <mc:Fallback>
                <p:oleObj name="think-cell Slide" r:id="rId7" imgW="360" imgH="360" progId="">
                  <p:embed/>
                  <p:pic>
                    <p:nvPicPr>
                      <p:cNvPr id="0" name="Picture 2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3655124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ection Break 1">
    <p:bg>
      <p:bgRef idx="1003">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6" cstate="print"/>
          <a:srcRect t="5084" b="31796"/>
          <a:stretch/>
        </p:blipFill>
        <p:spPr>
          <a:xfrm>
            <a:off x="1" y="4908"/>
            <a:ext cx="12188825" cy="5046063"/>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5200" name="think-cell Slide" r:id="rId7" imgW="360" imgH="360" progId="">
                  <p:embed/>
                </p:oleObj>
              </mc:Choice>
              <mc:Fallback>
                <p:oleObj name="think-cell Slide" r:id="rId7" imgW="360" imgH="360" progId="">
                  <p:embed/>
                  <p:pic>
                    <p:nvPicPr>
                      <p:cNvPr id="0" name="Picture 2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32491226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Break 1">
    <p:bg>
      <p:bgRef idx="1003">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t="19063" b="7107"/>
          <a:stretch/>
        </p:blipFill>
        <p:spPr bwMode="auto">
          <a:xfrm>
            <a:off x="0" y="-10758"/>
            <a:ext cx="12184562" cy="49162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3153" name="think-cell Slide" r:id="rId7" imgW="360" imgH="360" progId="">
                  <p:embed/>
                </p:oleObj>
              </mc:Choice>
              <mc:Fallback>
                <p:oleObj name="think-cell Slide" r:id="rId7" imgW="360" imgH="360" progId="">
                  <p:embed/>
                  <p:pic>
                    <p:nvPicPr>
                      <p:cNvPr id="0" name="Picture 2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18153442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Break 1">
    <p:bg>
      <p:bgRef idx="1003">
        <a:schemeClr val="bg1"/>
      </p:bgRef>
    </p:bg>
    <p:spTree>
      <p:nvGrpSpPr>
        <p:cNvPr id="1" name=""/>
        <p:cNvGrpSpPr/>
        <p:nvPr/>
      </p:nvGrpSpPr>
      <p:grpSpPr>
        <a:xfrm>
          <a:off x="0" y="0"/>
          <a:ext cx="0" cy="0"/>
          <a:chOff x="0" y="0"/>
          <a:chExt cx="0" cy="0"/>
        </a:xfrm>
      </p:grpSpPr>
      <p:pic>
        <p:nvPicPr>
          <p:cNvPr id="8" name="Picture 2" descr="D:\Works\Visual Identity\Fraud Management\Hi Res Images\shutterstock_156471275.jpg"/>
          <p:cNvPicPr>
            <a:picLocks noChangeAspect="1" noChangeArrowheads="1"/>
          </p:cNvPicPr>
          <p:nvPr userDrawn="1"/>
        </p:nvPicPr>
        <p:blipFill rotWithShape="1">
          <a:blip r:embed="rId6" cstate="screen">
            <a:extLst>
              <a:ext uri="{28A0092B-C50C-407E-A947-70E740481C1C}">
                <a14:useLocalDpi xmlns:a14="http://schemas.microsoft.com/office/drawing/2010/main" val="0"/>
              </a:ext>
            </a:extLst>
          </a:blip>
          <a:srcRect t="16715" b="5065"/>
          <a:stretch/>
        </p:blipFill>
        <p:spPr bwMode="auto">
          <a:xfrm>
            <a:off x="0" y="-13613"/>
            <a:ext cx="12200859" cy="49836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4177" name="think-cell Slide" r:id="rId7" imgW="360" imgH="360" progId="">
                  <p:embed/>
                </p:oleObj>
              </mc:Choice>
              <mc:Fallback>
                <p:oleObj name="think-cell Slide" r:id="rId7" imgW="360" imgH="360" progId="">
                  <p:embed/>
                  <p:pic>
                    <p:nvPicPr>
                      <p:cNvPr id="0" name="Picture 2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31941838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0" cstate="print">
            <a:extLst>
              <a:ext uri="{28A0092B-C50C-407E-A947-70E740481C1C}">
                <a14:useLocalDpi xmlns:a14="http://schemas.microsoft.com/office/drawing/2010/main" val="0"/>
              </a:ext>
            </a:extLst>
          </a:blip>
          <a:srcRect t="11240" b="22180"/>
          <a:stretch/>
        </p:blipFill>
        <p:spPr>
          <a:xfrm>
            <a:off x="1" y="1371600"/>
            <a:ext cx="12188824" cy="5410200"/>
          </a:xfrm>
          <a:prstGeom prst="rect">
            <a:avLst/>
          </a:prstGeom>
        </p:spPr>
      </p:pic>
      <p:sp>
        <p:nvSpPr>
          <p:cNvPr id="18" name="Rectangle 17"/>
          <p:cNvSpPr/>
          <p:nvPr userDrawn="1">
            <p:custDataLst>
              <p:tags r:id="rId2"/>
            </p:custDataLst>
          </p:nvPr>
        </p:nvSpPr>
        <p:spPr>
          <a:xfrm>
            <a:off x="1" y="6400876"/>
            <a:ext cx="12188825"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0"/>
            <a:ext cx="12191351"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2" y="0"/>
          <a:ext cx="195334" cy="158750"/>
        </p:xfrm>
        <a:graphic>
          <a:graphicData uri="http://schemas.openxmlformats.org/presentationml/2006/ole">
            <mc:AlternateContent xmlns:mc="http://schemas.openxmlformats.org/markup-compatibility/2006">
              <mc:Choice xmlns:v="urn:schemas-microsoft-com:vml" Requires="v">
                <p:oleObj spid="_x0000_s160094" name="think-cell Slide" r:id="rId11" imgW="360" imgH="360" progId="">
                  <p:embed/>
                </p:oleObj>
              </mc:Choice>
              <mc:Fallback>
                <p:oleObj name="think-cell Slide" r:id="rId11" imgW="360" imgH="360" progId="">
                  <p:embed/>
                  <p:pic>
                    <p:nvPicPr>
                      <p:cNvPr id="0" name="Picture 2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8818639" y="6505688"/>
            <a:ext cx="2981250" cy="247500"/>
          </a:xfrm>
          <a:prstGeom prst="rect">
            <a:avLst/>
          </a:prstGeom>
          <a:noFill/>
          <a:ln>
            <a:noFill/>
          </a:ln>
        </p:spPr>
      </p:pic>
      <p:sp>
        <p:nvSpPr>
          <p:cNvPr id="2" name="Title 1"/>
          <p:cNvSpPr>
            <a:spLocks noGrp="1"/>
          </p:cNvSpPr>
          <p:nvPr>
            <p:ph type="ctrTitle" hasCustomPrompt="1"/>
            <p:custDataLst>
              <p:tags r:id="rId6"/>
            </p:custDataLst>
          </p:nvPr>
        </p:nvSpPr>
        <p:spPr>
          <a:xfrm>
            <a:off x="-1" y="4492398"/>
            <a:ext cx="12188825" cy="114895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1" y="5674903"/>
            <a:ext cx="12190293" cy="497296"/>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tretch>
            <a:fillRect/>
          </a:stretch>
        </p:blipFill>
        <p:spPr bwMode="auto">
          <a:xfrm>
            <a:off x="948194" y="653034"/>
            <a:ext cx="3238500" cy="762000"/>
          </a:xfrm>
          <a:prstGeom prst="rect">
            <a:avLst/>
          </a:prstGeom>
          <a:noFill/>
          <a:ln>
            <a:noFill/>
          </a:ln>
        </p:spPr>
      </p:pic>
    </p:spTree>
    <p:extLst>
      <p:ext uri="{BB962C8B-B14F-4D97-AF65-F5344CB8AC3E}">
        <p14:creationId xmlns:p14="http://schemas.microsoft.com/office/powerpoint/2010/main" val="195912444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Break 1">
    <p:bg>
      <p:bgRef idx="1003">
        <a:schemeClr val="bg1"/>
      </p:bgRef>
    </p:bg>
    <p:spTree>
      <p:nvGrpSpPr>
        <p:cNvPr id="1" name=""/>
        <p:cNvGrpSpPr/>
        <p:nvPr/>
      </p:nvGrpSpPr>
      <p:grpSpPr>
        <a:xfrm>
          <a:off x="0" y="0"/>
          <a:ext cx="0" cy="0"/>
          <a:chOff x="0" y="0"/>
          <a:chExt cx="0" cy="0"/>
        </a:xfrm>
      </p:grpSpPr>
      <p:pic>
        <p:nvPicPr>
          <p:cNvPr id="8" name="Image 5" descr="ppt_Business_shutterstock_95102881.jpg"/>
          <p:cNvPicPr>
            <a:picLocks noChangeAspect="1"/>
          </p:cNvPicPr>
          <p:nvPr userDrawn="1"/>
        </p:nvPicPr>
        <p:blipFill rotWithShape="1">
          <a:blip r:embed="rId6" cstate="email"/>
          <a:srcRect t="10941" b="27627"/>
          <a:stretch/>
        </p:blipFill>
        <p:spPr>
          <a:xfrm>
            <a:off x="121" y="-1"/>
            <a:ext cx="12188704" cy="4991101"/>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1117" name="think-cell Slide" r:id="rId7" imgW="360" imgH="360" progId="">
                  <p:embed/>
                </p:oleObj>
              </mc:Choice>
              <mc:Fallback>
                <p:oleObj name="think-cell Slide" r:id="rId7" imgW="360" imgH="360" progId="">
                  <p:embed/>
                  <p:pic>
                    <p:nvPicPr>
                      <p:cNvPr id="0" name="Picture 2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3631806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6" cstate="print">
            <a:extLst>
              <a:ext uri="{28A0092B-C50C-407E-A947-70E740481C1C}">
                <a14:useLocalDpi xmlns:a14="http://schemas.microsoft.com/office/drawing/2010/main" val="0"/>
              </a:ext>
            </a:extLst>
          </a:blip>
          <a:srcRect t="5812" b="27608"/>
          <a:stretch/>
        </p:blipFill>
        <p:spPr>
          <a:xfrm>
            <a:off x="1" y="1457664"/>
            <a:ext cx="12188824" cy="5410200"/>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27481" name="think-cell Slide" r:id="rId7" imgW="360" imgH="360" progId="">
                  <p:embed/>
                </p:oleObj>
              </mc:Choice>
              <mc:Fallback>
                <p:oleObj name="think-cell Slide" r:id="rId7" imgW="360" imgH="360" progId="">
                  <p:embed/>
                  <p:pic>
                    <p:nvPicPr>
                      <p:cNvPr id="0" name="Picture 4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525" y="0"/>
            <a:ext cx="12191943"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82600"/>
            <a:ext cx="12188825"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1" y="1625600"/>
            <a:ext cx="12188825"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Break 2">
    <p:spTree>
      <p:nvGrpSpPr>
        <p:cNvPr id="1" name=""/>
        <p:cNvGrpSpPr/>
        <p:nvPr/>
      </p:nvGrpSpPr>
      <p:grpSpPr>
        <a:xfrm>
          <a:off x="0" y="0"/>
          <a:ext cx="0" cy="0"/>
          <a:chOff x="0" y="0"/>
          <a:chExt cx="0" cy="0"/>
        </a:xfrm>
      </p:grpSpPr>
      <p:pic>
        <p:nvPicPr>
          <p:cNvPr id="9" name="Image 9" descr="test5.jpg"/>
          <p:cNvPicPr>
            <a:picLocks noChangeAspect="1"/>
          </p:cNvPicPr>
          <p:nvPr userDrawn="1"/>
        </p:nvPicPr>
        <p:blipFill rotWithShape="1">
          <a:blip r:embed="rId6" cstate="print"/>
          <a:srcRect t="14226" b="9394"/>
          <a:stretch/>
        </p:blipFill>
        <p:spPr>
          <a:xfrm>
            <a:off x="-13017" y="1409702"/>
            <a:ext cx="12214542" cy="5473379"/>
          </a:xfrm>
          <a:prstGeom prst="rect">
            <a:avLst/>
          </a:prstGeom>
          <a:noFill/>
          <a:ln>
            <a:noFill/>
          </a:ln>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2134" name="think-cell Slide" r:id="rId7" imgW="360" imgH="360" progId="">
                  <p:embed/>
                </p:oleObj>
              </mc:Choice>
              <mc:Fallback>
                <p:oleObj name="think-cell Slide" r:id="rId7" imgW="360" imgH="360" progId="">
                  <p:embed/>
                  <p:pic>
                    <p:nvPicPr>
                      <p:cNvPr id="0" name="Picture 2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525" y="0"/>
            <a:ext cx="12191943"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82600"/>
            <a:ext cx="12188825"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1" y="1625600"/>
            <a:ext cx="12188825"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37505020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Break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6" cstate="print">
            <a:extLst>
              <a:ext uri="{28A0092B-C50C-407E-A947-70E740481C1C}">
                <a14:useLocalDpi xmlns:a14="http://schemas.microsoft.com/office/drawing/2010/main" val="0"/>
              </a:ext>
            </a:extLst>
          </a:blip>
          <a:srcRect t="16892" b="25738"/>
          <a:stretch/>
        </p:blipFill>
        <p:spPr>
          <a:xfrm>
            <a:off x="-1" y="1843314"/>
            <a:ext cx="12188825" cy="5014686"/>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66220" name="think-cell Slide" r:id="rId7" imgW="360" imgH="360" progId="">
                  <p:embed/>
                </p:oleObj>
              </mc:Choice>
              <mc:Fallback>
                <p:oleObj name="think-cell Slide" r:id="rId7" imgW="360" imgH="360" progId="">
                  <p:embed/>
                  <p:pic>
                    <p:nvPicPr>
                      <p:cNvPr id="0" name="Picture 2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525" y="0"/>
            <a:ext cx="12191943"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82600"/>
            <a:ext cx="12188825"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1" y="1625600"/>
            <a:ext cx="12188825"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val="16139840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8" name="Picture 7" descr="slogan.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60759" y="6508858"/>
            <a:ext cx="3440573" cy="206951"/>
          </a:xfrm>
          <a:prstGeom prst="rect">
            <a:avLst/>
          </a:prstGeom>
        </p:spPr>
      </p:pic>
      <p:sp>
        <p:nvSpPr>
          <p:cNvPr id="11" name="Rectangle 10"/>
          <p:cNvSpPr/>
          <p:nvPr userDrawn="1"/>
        </p:nvSpPr>
        <p:spPr>
          <a:xfrm>
            <a:off x="0" y="5949603"/>
            <a:ext cx="12188825" cy="86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5" tIns="54407" rIns="108815" bIns="54407" rtlCol="0" anchor="ctr"/>
          <a:lstStyle/>
          <a:p>
            <a:pPr algn="ctr" defTabSz="1087903"/>
            <a:endParaRPr lang="en-US" sz="2900" b="1" dirty="0" smtClean="0">
              <a:solidFill>
                <a:srgbClr val="998C85">
                  <a:lumMod val="50000"/>
                </a:srgbClr>
              </a:solidFill>
            </a:endParaRPr>
          </a:p>
        </p:txBody>
      </p:sp>
      <p:pic>
        <p:nvPicPr>
          <p:cNvPr id="12" name="Picture 11"/>
          <p:cNvPicPr>
            <a:picLocks noChangeAspect="1"/>
          </p:cNvPicPr>
          <p:nvPr userDrawn="1"/>
        </p:nvPicPr>
        <p:blipFill>
          <a:blip r:embed="rId5" cstate="print"/>
          <a:stretch>
            <a:fillRect/>
          </a:stretch>
        </p:blipFill>
        <p:spPr>
          <a:xfrm>
            <a:off x="0" y="1316422"/>
            <a:ext cx="12188825" cy="5556267"/>
          </a:xfrm>
          <a:prstGeom prst="rect">
            <a:avLst/>
          </a:prstGeom>
        </p:spPr>
      </p:pic>
      <p:sp>
        <p:nvSpPr>
          <p:cNvPr id="14" name="Rectangle 7"/>
          <p:cNvSpPr/>
          <p:nvPr userDrawn="1">
            <p:custDataLst>
              <p:tags r:id="rId1"/>
            </p:custDataLst>
          </p:nvPr>
        </p:nvSpPr>
        <p:spPr bwMode="auto">
          <a:xfrm>
            <a:off x="1" y="0"/>
            <a:ext cx="1218882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pic>
        <p:nvPicPr>
          <p:cNvPr id="13" name="Picture 103" descr="C:\Users\UserSim\Desktop\Capgemini\Capgemini_logo_cmyk.png"/>
          <p:cNvPicPr>
            <a:picLocks noChangeAspect="1" noChangeArrowheads="1"/>
          </p:cNvPicPr>
          <p:nvPr userDrawn="1">
            <p:custDataLst>
              <p:tags r:id="rId2"/>
            </p:custDataLst>
          </p:nvPr>
        </p:nvPicPr>
        <p:blipFill>
          <a:blip r:embed="rId6" cstate="email"/>
          <a:srcRect/>
          <a:stretch>
            <a:fillRect/>
          </a:stretch>
        </p:blipFill>
        <p:spPr bwMode="auto">
          <a:xfrm>
            <a:off x="8811955" y="205124"/>
            <a:ext cx="2783782" cy="580596"/>
          </a:xfrm>
          <a:prstGeom prst="rect">
            <a:avLst/>
          </a:prstGeom>
          <a:noFill/>
        </p:spPr>
      </p:pic>
      <p:pic>
        <p:nvPicPr>
          <p:cNvPr id="3" name="Picture 2"/>
          <p:cNvPicPr>
            <a:picLocks noChangeAspect="1"/>
          </p:cNvPicPr>
          <p:nvPr userDrawn="1"/>
        </p:nvPicPr>
        <p:blipFill>
          <a:blip r:embed="rId7" cstate="print"/>
          <a:stretch>
            <a:fillRect/>
          </a:stretch>
        </p:blipFill>
        <p:spPr>
          <a:xfrm>
            <a:off x="542996" y="112338"/>
            <a:ext cx="2129631" cy="807598"/>
          </a:xfrm>
          <a:prstGeom prst="rect">
            <a:avLst/>
          </a:prstGeom>
        </p:spPr>
      </p:pic>
    </p:spTree>
    <p:extLst>
      <p:ext uri="{BB962C8B-B14F-4D97-AF65-F5344CB8AC3E}">
        <p14:creationId xmlns:p14="http://schemas.microsoft.com/office/powerpoint/2010/main" val="57445677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1">
    <p:bg>
      <p:bgPr>
        <a:gradFill rotWithShape="1">
          <a:gsLst>
            <a:gs pos="10000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8" name="Image 5" descr="ppt_Business_shutterstock_95102881.jpg"/>
          <p:cNvPicPr>
            <a:picLocks noChangeAspect="1"/>
          </p:cNvPicPr>
          <p:nvPr userDrawn="1"/>
        </p:nvPicPr>
        <p:blipFill>
          <a:blip r:embed="rId7" cstate="email"/>
          <a:stretch>
            <a:fillRect/>
          </a:stretch>
        </p:blipFill>
        <p:spPr>
          <a:xfrm>
            <a:off x="0" y="0"/>
            <a:ext cx="12190272" cy="6600998"/>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70301" name="think-cell Slide" r:id="rId8" imgW="0" imgH="0" progId="">
                  <p:embed/>
                </p:oleObj>
              </mc:Choice>
              <mc:Fallback>
                <p:oleObj name="think-cell Slide" r:id="rId8" imgW="0" imgH="0" progId="">
                  <p:embed/>
                  <p:pic>
                    <p:nvPicPr>
                      <p:cNvPr id="0" name="AutoShape 239"/>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0" y="3175904"/>
            <a:ext cx="12190272" cy="368209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2" name="Titre 1"/>
          <p:cNvSpPr>
            <a:spLocks noGrp="1"/>
          </p:cNvSpPr>
          <p:nvPr>
            <p:ph type="title" hasCustomPrompt="1"/>
            <p:custDataLst>
              <p:tags r:id="rId4"/>
            </p:custDataLst>
          </p:nvPr>
        </p:nvSpPr>
        <p:spPr>
          <a:xfrm>
            <a:off x="0"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1" kern="1200" cap="none" baseline="0" dirty="0" smtClean="0">
                <a:solidFill>
                  <a:schemeClr val="tx1"/>
                </a:solidFill>
                <a:latin typeface="Archivo Narrow"/>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0" y="5740402"/>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chivo Narrow"/>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pic>
        <p:nvPicPr>
          <p:cNvPr id="14" name="Picture 103" descr="C:\Users\UserSim\Desktop\Capgemini\Capgemini_logo_cmyk.png"/>
          <p:cNvPicPr>
            <a:picLocks noChangeAspect="1" noChangeArrowheads="1"/>
          </p:cNvPicPr>
          <p:nvPr userDrawn="1">
            <p:custDataLst>
              <p:tags r:id="rId5"/>
            </p:custDataLst>
          </p:nvPr>
        </p:nvPicPr>
        <p:blipFill>
          <a:blip r:embed="rId9" cstate="email"/>
          <a:srcRect/>
          <a:stretch>
            <a:fillRect/>
          </a:stretch>
        </p:blipFill>
        <p:spPr bwMode="auto">
          <a:xfrm>
            <a:off x="9578228" y="6218818"/>
            <a:ext cx="2340608" cy="440341"/>
          </a:xfrm>
          <a:prstGeom prst="rect">
            <a:avLst/>
          </a:prstGeom>
          <a:noFill/>
        </p:spPr>
      </p:pic>
      <p:pic>
        <p:nvPicPr>
          <p:cNvPr id="9" name="Picture 8"/>
          <p:cNvPicPr>
            <a:picLocks noChangeAspect="1"/>
          </p:cNvPicPr>
          <p:nvPr userDrawn="1"/>
        </p:nvPicPr>
        <p:blipFill>
          <a:blip r:embed="rId10" cstate="print"/>
          <a:stretch>
            <a:fillRect/>
          </a:stretch>
        </p:blipFill>
        <p:spPr>
          <a:xfrm>
            <a:off x="1064248" y="6219504"/>
            <a:ext cx="1608378" cy="609928"/>
          </a:xfrm>
          <a:prstGeom prst="rect">
            <a:avLst/>
          </a:prstGeom>
        </p:spPr>
      </p:pic>
    </p:spTree>
    <p:extLst>
      <p:ext uri="{BB962C8B-B14F-4D97-AF65-F5344CB8AC3E}">
        <p14:creationId xmlns:p14="http://schemas.microsoft.com/office/powerpoint/2010/main" val="46847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5"/>
          <a:ext cx="180952" cy="143985"/>
        </p:xfrm>
        <a:graphic>
          <a:graphicData uri="http://schemas.openxmlformats.org/presentationml/2006/ole">
            <mc:AlternateContent xmlns:mc="http://schemas.openxmlformats.org/markup-compatibility/2006">
              <mc:Choice xmlns:v="urn:schemas-microsoft-com:vml" Requires="v">
                <p:oleObj spid="_x0000_s171325" name="think-cell Slide" r:id="rId5" imgW="360" imgH="360" progId="">
                  <p:embed/>
                </p:oleObj>
              </mc:Choice>
              <mc:Fallback>
                <p:oleObj name="think-cell Slide" r:id="rId5" imgW="360" imgH="360" progId="">
                  <p:embed/>
                  <p:pic>
                    <p:nvPicPr>
                      <p:cNvPr id="0" name="Picture 2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5"/>
                        <a:ext cx="180952"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lIns="365760"/>
          <a:lstStyle>
            <a:lvl1pPr algn="l" defTabSz="914342" rtl="0" eaLnBrk="1" latinLnBrk="0" hangingPunct="1">
              <a:lnSpc>
                <a:spcPct val="100000"/>
              </a:lnSpc>
              <a:spcBef>
                <a:spcPct val="0"/>
              </a:spcBef>
              <a:buNone/>
              <a:defRPr lang="en-US" sz="2400" b="1" kern="1200" dirty="0">
                <a:solidFill>
                  <a:schemeClr val="tx1"/>
                </a:solidFill>
                <a:latin typeface="Archivo Narrow" panose="020B0506020202020B04"/>
                <a:ea typeface="+mj-ea"/>
                <a:cs typeface="+mj-cs"/>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90669" y="1511301"/>
            <a:ext cx="11403582"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101029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1" y="1050622"/>
            <a:ext cx="12188825"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2" y="0"/>
          <a:ext cx="195334" cy="158750"/>
        </p:xfrm>
        <a:graphic>
          <a:graphicData uri="http://schemas.openxmlformats.org/presentationml/2006/ole">
            <mc:AlternateContent xmlns:mc="http://schemas.openxmlformats.org/markup-compatibility/2006">
              <mc:Choice xmlns:v="urn:schemas-microsoft-com:vml" Requires="v">
                <p:oleObj spid="_x0000_s97787" name="think-cell Slide" r:id="rId11" imgW="360" imgH="360" progId="">
                  <p:embed/>
                </p:oleObj>
              </mc:Choice>
              <mc:Fallback>
                <p:oleObj name="think-cell Slide" r:id="rId11" imgW="360" imgH="360" progId="">
                  <p:embed/>
                  <p:pic>
                    <p:nvPicPr>
                      <p:cNvPr id="0" name="Picture 4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5525641" y="1968818"/>
            <a:ext cx="6663185"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6566848" y="4609876"/>
            <a:ext cx="5621978"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524" y="0"/>
            <a:ext cx="12191351"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3" name="Rectangle 22"/>
          <p:cNvSpPr/>
          <p:nvPr userDrawn="1">
            <p:custDataLst>
              <p:tags r:id="rId6"/>
            </p:custDataLst>
          </p:nvPr>
        </p:nvSpPr>
        <p:spPr>
          <a:xfrm>
            <a:off x="1" y="6400876"/>
            <a:ext cx="12188825"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2" name="Picture 103" descr="C:\Users\UserSim\Desktop\Capgemini\Capgemini_logo_cmyk.png"/>
          <p:cNvPicPr>
            <a:picLocks noChangeAspect="1" noChangeArrowheads="1"/>
          </p:cNvPicPr>
          <p:nvPr userDrawn="1">
            <p:custDataLst>
              <p:tags r:id="rId7"/>
            </p:custDataLst>
          </p:nvPr>
        </p:nvPicPr>
        <p:blipFill>
          <a:blip r:embed="rId13" cstate="email"/>
          <a:stretch>
            <a:fillRect/>
          </a:stretch>
        </p:blipFill>
        <p:spPr bwMode="auto">
          <a:xfrm>
            <a:off x="948194" y="653034"/>
            <a:ext cx="3238500" cy="762000"/>
          </a:xfrm>
          <a:prstGeom prst="rect">
            <a:avLst/>
          </a:prstGeom>
          <a:noFill/>
          <a:ln>
            <a:noFill/>
          </a:ln>
        </p:spPr>
      </p:pic>
      <p:pic>
        <p:nvPicPr>
          <p:cNvPr id="13" name="Picture 104" descr="C:\Users\UserSim\Desktop\Capgemini\moto.emf"/>
          <p:cNvPicPr>
            <a:picLocks noChangeAspect="1" noChangeArrowheads="1"/>
          </p:cNvPicPr>
          <p:nvPr userDrawn="1">
            <p:custDataLst>
              <p:tags r:id="rId8"/>
            </p:custDataLst>
          </p:nvPr>
        </p:nvPicPr>
        <p:blipFill>
          <a:blip r:embed="rId14" cstate="email"/>
          <a:stretch>
            <a:fillRect/>
          </a:stretch>
        </p:blipFill>
        <p:spPr bwMode="auto">
          <a:xfrm>
            <a:off x="8818639" y="6505688"/>
            <a:ext cx="2981250" cy="247500"/>
          </a:xfrm>
          <a:prstGeom prst="rect">
            <a:avLst/>
          </a:prstGeom>
          <a:noFill/>
          <a:ln>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1" y="0"/>
            <a:ext cx="12188825" cy="6353298"/>
          </a:xfrm>
          <a:prstGeom prst="rect">
            <a:avLst/>
          </a:prstGeom>
        </p:spPr>
      </p:pic>
      <p:sp>
        <p:nvSpPr>
          <p:cNvPr id="8" name="Rectangle 7"/>
          <p:cNvSpPr/>
          <p:nvPr userDrawn="1"/>
        </p:nvSpPr>
        <p:spPr>
          <a:xfrm>
            <a:off x="1" y="0"/>
            <a:ext cx="12188825"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21337" name="think-cell Slide" r:id="rId8" imgW="360" imgH="360" progId="">
                  <p:embed/>
                </p:oleObj>
              </mc:Choice>
              <mc:Fallback>
                <p:oleObj name="think-cell Slide" r:id="rId8" imgW="360" imgH="360" progId="">
                  <p:embed/>
                  <p:pic>
                    <p:nvPicPr>
                      <p:cNvPr id="0" name="Picture 4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3"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98036" y="1501980"/>
            <a:ext cx="8376465" cy="2950251"/>
          </a:xfrm>
        </p:spPr>
        <p:txBody>
          <a:bodyPr/>
          <a:lstStyle/>
          <a:p>
            <a:pPr lvl="0"/>
            <a:r>
              <a:rPr lang="en-US" noProof="0" dirty="0" smtClean="0"/>
              <a:t>Click to edit Master text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80951" cy="143985"/>
        </p:xfrm>
        <a:graphic>
          <a:graphicData uri="http://schemas.openxmlformats.org/presentationml/2006/ole">
            <mc:AlternateContent xmlns:mc="http://schemas.openxmlformats.org/markup-compatibility/2006">
              <mc:Choice xmlns:v="urn:schemas-microsoft-com:vml" Requires="v">
                <p:oleObj spid="_x0000_s119290" name="think-cell Slide" r:id="rId5" imgW="360" imgH="360" progId="">
                  <p:embed/>
                </p:oleObj>
              </mc:Choice>
              <mc:Fallback>
                <p:oleObj name="think-cell Slide" r:id="rId5" imgW="360" imgH="360" progId="">
                  <p:embed/>
                  <p:pic>
                    <p:nvPicPr>
                      <p:cNvPr id="0" name="Picture 4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
                        <a:ext cx="18095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90669" y="1511300"/>
            <a:ext cx="11403582"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24409" name="think-cell Slide" r:id="rId7" imgW="360" imgH="360" progId="">
                  <p:embed/>
                </p:oleObj>
              </mc:Choice>
              <mc:Fallback>
                <p:oleObj name="think-cell Slide" r:id="rId7" imgW="360" imgH="360" progId="">
                  <p:embed/>
                  <p:pic>
                    <p:nvPicPr>
                      <p:cNvPr id="0" name="Picture 4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87234" y="1533439"/>
            <a:ext cx="5539650"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6180346" y="1533440"/>
            <a:ext cx="5539650"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44890" name="think-cell Slide" r:id="rId5" imgW="360" imgH="360" progId="">
                  <p:embed/>
                </p:oleObj>
              </mc:Choice>
              <mc:Fallback>
                <p:oleObj name="think-cell Slide" r:id="rId5" imgW="360" imgH="360" progId="">
                  <p:embed/>
                  <p:pic>
                    <p:nvPicPr>
                      <p:cNvPr id="0" name="Picture 4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4" name="Rectangle 23"/>
          <p:cNvSpPr/>
          <p:nvPr userDrawn="1"/>
        </p:nvSpPr>
        <p:spPr>
          <a:xfrm>
            <a:off x="0" y="1003879"/>
            <a:ext cx="10950498" cy="931333"/>
          </a:xfrm>
          <a:prstGeom prst="rect">
            <a:avLst/>
          </a:prstGeom>
          <a:solidFill>
            <a:srgbClr val="0098C7"/>
          </a:solidFill>
          <a:ln w="25400" cap="flat" cmpd="sng" algn="ctr">
            <a:noFill/>
            <a:prstDash val="solid"/>
          </a:ln>
          <a:effectLst/>
        </p:spPr>
        <p:txBody>
          <a:bodyPr rtlCol="0" anchor="ctr"/>
          <a:lstStyle/>
          <a:p>
            <a:pPr algn="ctr" defTabSz="914400">
              <a:defRPr/>
            </a:pPr>
            <a:endParaRPr lang="en-US" sz="2400" kern="0" dirty="0" smtClean="0">
              <a:solidFill>
                <a:srgbClr val="998C85">
                  <a:lumMod val="50000"/>
                </a:srgbClr>
              </a:solidFill>
              <a:latin typeface="Arial"/>
            </a:endParaRPr>
          </a:p>
        </p:txBody>
      </p:sp>
      <p:sp>
        <p:nvSpPr>
          <p:cNvPr id="25" name="Oval 22"/>
          <p:cNvSpPr/>
          <p:nvPr userDrawn="1"/>
        </p:nvSpPr>
        <p:spPr>
          <a:xfrm rot="3396601">
            <a:off x="10407822" y="1235025"/>
            <a:ext cx="1794243" cy="934590"/>
          </a:xfrm>
          <a:custGeom>
            <a:avLst/>
            <a:gdLst>
              <a:gd name="connsiteX0" fmla="*/ 0 w 2155151"/>
              <a:gd name="connsiteY0" fmla="*/ 1077576 h 2155151"/>
              <a:gd name="connsiteX1" fmla="*/ 1077576 w 2155151"/>
              <a:gd name="connsiteY1" fmla="*/ 0 h 2155151"/>
              <a:gd name="connsiteX2" fmla="*/ 2155152 w 2155151"/>
              <a:gd name="connsiteY2" fmla="*/ 1077576 h 2155151"/>
              <a:gd name="connsiteX3" fmla="*/ 1077576 w 2155151"/>
              <a:gd name="connsiteY3" fmla="*/ 2155152 h 2155151"/>
              <a:gd name="connsiteX4" fmla="*/ 0 w 2155151"/>
              <a:gd name="connsiteY4" fmla="*/ 1077576 h 2155151"/>
              <a:gd name="connsiteX0" fmla="*/ 1077576 w 2155152"/>
              <a:gd name="connsiteY0" fmla="*/ 0 h 2155152"/>
              <a:gd name="connsiteX1" fmla="*/ 2155152 w 2155152"/>
              <a:gd name="connsiteY1" fmla="*/ 1077576 h 2155152"/>
              <a:gd name="connsiteX2" fmla="*/ 1077576 w 2155152"/>
              <a:gd name="connsiteY2" fmla="*/ 2155152 h 2155152"/>
              <a:gd name="connsiteX3" fmla="*/ 0 w 2155152"/>
              <a:gd name="connsiteY3" fmla="*/ 1077576 h 2155152"/>
              <a:gd name="connsiteX4" fmla="*/ 1169016 w 2155152"/>
              <a:gd name="connsiteY4" fmla="*/ 91440 h 2155152"/>
              <a:gd name="connsiteX0" fmla="*/ 1077576 w 2155152"/>
              <a:gd name="connsiteY0" fmla="*/ 0 h 2155152"/>
              <a:gd name="connsiteX1" fmla="*/ 2155152 w 2155152"/>
              <a:gd name="connsiteY1" fmla="*/ 1077576 h 2155152"/>
              <a:gd name="connsiteX2" fmla="*/ 1077576 w 2155152"/>
              <a:gd name="connsiteY2" fmla="*/ 2155152 h 2155152"/>
              <a:gd name="connsiteX3" fmla="*/ 0 w 2155152"/>
              <a:gd name="connsiteY3" fmla="*/ 1077576 h 2155152"/>
              <a:gd name="connsiteX0" fmla="*/ 2155152 w 2155152"/>
              <a:gd name="connsiteY0" fmla="*/ 0 h 1077576"/>
              <a:gd name="connsiteX1" fmla="*/ 1077576 w 2155152"/>
              <a:gd name="connsiteY1" fmla="*/ 1077576 h 1077576"/>
              <a:gd name="connsiteX2" fmla="*/ 0 w 2155152"/>
              <a:gd name="connsiteY2" fmla="*/ 0 h 1077576"/>
            </a:gdLst>
            <a:ahLst/>
            <a:cxnLst>
              <a:cxn ang="0">
                <a:pos x="connsiteX0" y="connsiteY0"/>
              </a:cxn>
              <a:cxn ang="0">
                <a:pos x="connsiteX1" y="connsiteY1"/>
              </a:cxn>
              <a:cxn ang="0">
                <a:pos x="connsiteX2" y="connsiteY2"/>
              </a:cxn>
            </a:cxnLst>
            <a:rect l="l" t="t" r="r" b="b"/>
            <a:pathLst>
              <a:path w="2155152" h="1077576">
                <a:moveTo>
                  <a:pt x="2155152" y="0"/>
                </a:moveTo>
                <a:cubicBezTo>
                  <a:pt x="2155152" y="595129"/>
                  <a:pt x="1672705" y="1077576"/>
                  <a:pt x="1077576" y="1077576"/>
                </a:cubicBezTo>
                <a:cubicBezTo>
                  <a:pt x="482447" y="1077576"/>
                  <a:pt x="0" y="595129"/>
                  <a:pt x="0" y="0"/>
                </a:cubicBezTo>
              </a:path>
            </a:pathLst>
          </a:custGeom>
          <a:solidFill>
            <a:sysClr val="window" lastClr="FFFFFF"/>
          </a:solidFill>
          <a:ln w="12700" cap="flat" cmpd="sng" algn="ctr">
            <a:solidFill>
              <a:srgbClr val="0098C7"/>
            </a:solidFill>
            <a:prstDash val="dash"/>
          </a:ln>
          <a:effectLst/>
        </p:spPr>
        <p:txBody>
          <a:bodyPr rtlCol="0" anchor="ctr"/>
          <a:lstStyle/>
          <a:p>
            <a:pPr algn="ctr" defTabSz="914400">
              <a:defRPr/>
            </a:pPr>
            <a:endParaRPr lang="en-US" sz="2400" kern="0" dirty="0" smtClean="0">
              <a:solidFill>
                <a:srgbClr val="998C85">
                  <a:lumMod val="50000"/>
                </a:srgbClr>
              </a:solidFill>
              <a:latin typeface="Arial"/>
            </a:endParaRPr>
          </a:p>
        </p:txBody>
      </p:sp>
      <p:graphicFrame>
        <p:nvGraphicFramePr>
          <p:cNvPr id="3" name="Object 2"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57087" name="think-cell Slide" r:id="rId6" imgW="360" imgH="360" progId="">
                  <p:embed/>
                </p:oleObj>
              </mc:Choice>
              <mc:Fallback>
                <p:oleObj name="think-cell Slide" r:id="rId6" imgW="360" imgH="360" progId="">
                  <p:embed/>
                  <p:pic>
                    <p:nvPicPr>
                      <p:cNvPr id="0" name="Picture 3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grpSp>
        <p:nvGrpSpPr>
          <p:cNvPr id="30" name="Groupe 566"/>
          <p:cNvGrpSpPr/>
          <p:nvPr userDrawn="1"/>
        </p:nvGrpSpPr>
        <p:grpSpPr>
          <a:xfrm>
            <a:off x="11159004" y="1377944"/>
            <a:ext cx="739257" cy="512665"/>
            <a:chOff x="2613026" y="2713038"/>
            <a:chExt cx="414338" cy="287338"/>
          </a:xfrm>
        </p:grpSpPr>
        <p:sp>
          <p:nvSpPr>
            <p:cNvPr id="31" name="Freeform 302"/>
            <p:cNvSpPr>
              <a:spLocks/>
            </p:cNvSpPr>
            <p:nvPr/>
          </p:nvSpPr>
          <p:spPr bwMode="auto">
            <a:xfrm>
              <a:off x="2613026" y="2817813"/>
              <a:ext cx="414338" cy="182563"/>
            </a:xfrm>
            <a:custGeom>
              <a:avLst/>
              <a:gdLst/>
              <a:ahLst/>
              <a:cxnLst>
                <a:cxn ang="0">
                  <a:pos x="241" y="0"/>
                </a:cxn>
                <a:cxn ang="0">
                  <a:pos x="261" y="0"/>
                </a:cxn>
                <a:cxn ang="0">
                  <a:pos x="149" y="115"/>
                </a:cxn>
                <a:cxn ang="0">
                  <a:pos x="0" y="115"/>
                </a:cxn>
                <a:cxn ang="0">
                  <a:pos x="19" y="92"/>
                </a:cxn>
              </a:cxnLst>
              <a:rect l="0" t="0" r="r" b="b"/>
              <a:pathLst>
                <a:path w="261" h="115">
                  <a:moveTo>
                    <a:pt x="241" y="0"/>
                  </a:moveTo>
                  <a:lnTo>
                    <a:pt x="261" y="0"/>
                  </a:lnTo>
                  <a:lnTo>
                    <a:pt x="149" y="115"/>
                  </a:lnTo>
                  <a:lnTo>
                    <a:pt x="0" y="115"/>
                  </a:lnTo>
                  <a:lnTo>
                    <a:pt x="19" y="92"/>
                  </a:lnTo>
                </a:path>
              </a:pathLst>
            </a:custGeom>
            <a:noFill/>
            <a:ln w="19050" cap="rnd">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700" dirty="0">
                <a:solidFill>
                  <a:srgbClr val="00468C"/>
                </a:solidFill>
                <a:latin typeface="Arial" pitchFamily="34" charset="0"/>
                <a:cs typeface="Arial" pitchFamily="34" charset="0"/>
              </a:endParaRPr>
            </a:p>
          </p:txBody>
        </p:sp>
        <p:sp>
          <p:nvSpPr>
            <p:cNvPr id="32" name="Freeform 303"/>
            <p:cNvSpPr>
              <a:spLocks/>
            </p:cNvSpPr>
            <p:nvPr/>
          </p:nvSpPr>
          <p:spPr bwMode="auto">
            <a:xfrm>
              <a:off x="2613026" y="2784475"/>
              <a:ext cx="414338" cy="180975"/>
            </a:xfrm>
            <a:custGeom>
              <a:avLst/>
              <a:gdLst/>
              <a:ahLst/>
              <a:cxnLst>
                <a:cxn ang="0">
                  <a:pos x="241" y="0"/>
                </a:cxn>
                <a:cxn ang="0">
                  <a:pos x="261" y="0"/>
                </a:cxn>
                <a:cxn ang="0">
                  <a:pos x="149" y="114"/>
                </a:cxn>
                <a:cxn ang="0">
                  <a:pos x="0" y="114"/>
                </a:cxn>
                <a:cxn ang="0">
                  <a:pos x="19" y="92"/>
                </a:cxn>
              </a:cxnLst>
              <a:rect l="0" t="0" r="r" b="b"/>
              <a:pathLst>
                <a:path w="261" h="114">
                  <a:moveTo>
                    <a:pt x="241" y="0"/>
                  </a:moveTo>
                  <a:lnTo>
                    <a:pt x="261" y="0"/>
                  </a:lnTo>
                  <a:lnTo>
                    <a:pt x="149" y="114"/>
                  </a:lnTo>
                  <a:lnTo>
                    <a:pt x="0" y="114"/>
                  </a:lnTo>
                  <a:lnTo>
                    <a:pt x="19" y="92"/>
                  </a:lnTo>
                </a:path>
              </a:pathLst>
            </a:custGeom>
            <a:noFill/>
            <a:ln w="19050" cap="rnd">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700" dirty="0">
                <a:solidFill>
                  <a:srgbClr val="00468C"/>
                </a:solidFill>
                <a:latin typeface="Arial" pitchFamily="34" charset="0"/>
                <a:cs typeface="Arial" pitchFamily="34" charset="0"/>
              </a:endParaRPr>
            </a:p>
          </p:txBody>
        </p:sp>
        <p:sp>
          <p:nvSpPr>
            <p:cNvPr id="33" name="Freeform 304"/>
            <p:cNvSpPr>
              <a:spLocks/>
            </p:cNvSpPr>
            <p:nvPr/>
          </p:nvSpPr>
          <p:spPr bwMode="auto">
            <a:xfrm>
              <a:off x="2613026" y="2746375"/>
              <a:ext cx="414338" cy="184150"/>
            </a:xfrm>
            <a:custGeom>
              <a:avLst/>
              <a:gdLst/>
              <a:ahLst/>
              <a:cxnLst>
                <a:cxn ang="0">
                  <a:pos x="241" y="0"/>
                </a:cxn>
                <a:cxn ang="0">
                  <a:pos x="261" y="0"/>
                </a:cxn>
                <a:cxn ang="0">
                  <a:pos x="149" y="116"/>
                </a:cxn>
                <a:cxn ang="0">
                  <a:pos x="0" y="116"/>
                </a:cxn>
                <a:cxn ang="0">
                  <a:pos x="19" y="94"/>
                </a:cxn>
              </a:cxnLst>
              <a:rect l="0" t="0" r="r" b="b"/>
              <a:pathLst>
                <a:path w="261" h="116">
                  <a:moveTo>
                    <a:pt x="241" y="0"/>
                  </a:moveTo>
                  <a:lnTo>
                    <a:pt x="261" y="0"/>
                  </a:lnTo>
                  <a:lnTo>
                    <a:pt x="149" y="116"/>
                  </a:lnTo>
                  <a:lnTo>
                    <a:pt x="0" y="116"/>
                  </a:lnTo>
                  <a:lnTo>
                    <a:pt x="19" y="94"/>
                  </a:lnTo>
                </a:path>
              </a:pathLst>
            </a:custGeom>
            <a:noFill/>
            <a:ln w="19050" cap="rnd">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700" dirty="0">
                <a:solidFill>
                  <a:srgbClr val="00468C"/>
                </a:solidFill>
                <a:latin typeface="Arial" pitchFamily="34" charset="0"/>
                <a:cs typeface="Arial" pitchFamily="34" charset="0"/>
              </a:endParaRPr>
            </a:p>
          </p:txBody>
        </p:sp>
        <p:sp>
          <p:nvSpPr>
            <p:cNvPr id="34" name="Freeform 305"/>
            <p:cNvSpPr>
              <a:spLocks/>
            </p:cNvSpPr>
            <p:nvPr/>
          </p:nvSpPr>
          <p:spPr bwMode="auto">
            <a:xfrm>
              <a:off x="2613026" y="2713038"/>
              <a:ext cx="414338" cy="180975"/>
            </a:xfrm>
            <a:custGeom>
              <a:avLst/>
              <a:gdLst/>
              <a:ahLst/>
              <a:cxnLst>
                <a:cxn ang="0">
                  <a:pos x="214" y="0"/>
                </a:cxn>
                <a:cxn ang="0">
                  <a:pos x="160" y="55"/>
                </a:cxn>
                <a:cxn ang="0">
                  <a:pos x="122" y="62"/>
                </a:cxn>
                <a:cxn ang="0">
                  <a:pos x="91" y="93"/>
                </a:cxn>
                <a:cxn ang="0">
                  <a:pos x="0" y="93"/>
                </a:cxn>
                <a:cxn ang="0">
                  <a:pos x="91" y="0"/>
                </a:cxn>
                <a:cxn ang="0">
                  <a:pos x="198" y="0"/>
                </a:cxn>
              </a:cxnLst>
              <a:rect l="0" t="0" r="r" b="b"/>
              <a:pathLst>
                <a:path w="214" h="93">
                  <a:moveTo>
                    <a:pt x="214" y="0"/>
                  </a:moveTo>
                  <a:cubicBezTo>
                    <a:pt x="160" y="55"/>
                    <a:pt x="160" y="55"/>
                    <a:pt x="160" y="55"/>
                  </a:cubicBezTo>
                  <a:cubicBezTo>
                    <a:pt x="147" y="68"/>
                    <a:pt x="136" y="68"/>
                    <a:pt x="122" y="62"/>
                  </a:cubicBezTo>
                  <a:cubicBezTo>
                    <a:pt x="119" y="76"/>
                    <a:pt x="107" y="93"/>
                    <a:pt x="91" y="93"/>
                  </a:cubicBezTo>
                  <a:cubicBezTo>
                    <a:pt x="0" y="93"/>
                    <a:pt x="0" y="93"/>
                    <a:pt x="0" y="93"/>
                  </a:cubicBezTo>
                  <a:cubicBezTo>
                    <a:pt x="91" y="0"/>
                    <a:pt x="91" y="0"/>
                    <a:pt x="91" y="0"/>
                  </a:cubicBezTo>
                  <a:cubicBezTo>
                    <a:pt x="198" y="0"/>
                    <a:pt x="198" y="0"/>
                    <a:pt x="198" y="0"/>
                  </a:cubicBezTo>
                </a:path>
              </a:pathLst>
            </a:custGeom>
            <a:noFill/>
            <a:ln w="19050" cap="rnd">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700" dirty="0">
                <a:solidFill>
                  <a:srgbClr val="00468C"/>
                </a:solidFill>
                <a:latin typeface="Arial" pitchFamily="34" charset="0"/>
                <a:cs typeface="Arial" pitchFamily="34" charset="0"/>
              </a:endParaRPr>
            </a:p>
          </p:txBody>
        </p:sp>
      </p:grpSp>
      <p:sp>
        <p:nvSpPr>
          <p:cNvPr id="28" name="Rectangle 9"/>
          <p:cNvSpPr>
            <a:spLocks/>
          </p:cNvSpPr>
          <p:nvPr/>
        </p:nvSpPr>
        <p:spPr>
          <a:xfrm>
            <a:off x="3" y="659118"/>
            <a:ext cx="12188824" cy="737260"/>
          </a:xfrm>
          <a:custGeom>
            <a:avLst/>
            <a:gdLst>
              <a:gd name="connsiteX0" fmla="*/ 0 w 9906000"/>
              <a:gd name="connsiteY0" fmla="*/ 0 h 742641"/>
              <a:gd name="connsiteX1" fmla="*/ 9906000 w 9906000"/>
              <a:gd name="connsiteY1" fmla="*/ 0 h 742641"/>
              <a:gd name="connsiteX2" fmla="*/ 9906000 w 9906000"/>
              <a:gd name="connsiteY2" fmla="*/ 742641 h 742641"/>
              <a:gd name="connsiteX3" fmla="*/ 0 w 9906000"/>
              <a:gd name="connsiteY3" fmla="*/ 742641 h 742641"/>
              <a:gd name="connsiteX4" fmla="*/ 0 w 9906000"/>
              <a:gd name="connsiteY4" fmla="*/ 0 h 742641"/>
              <a:gd name="connsiteX0" fmla="*/ 0 w 9906000"/>
              <a:gd name="connsiteY0" fmla="*/ 0 h 742641"/>
              <a:gd name="connsiteX1" fmla="*/ 9906000 w 9906000"/>
              <a:gd name="connsiteY1" fmla="*/ 0 h 742641"/>
              <a:gd name="connsiteX2" fmla="*/ 9906000 w 9906000"/>
              <a:gd name="connsiteY2" fmla="*/ 742641 h 742641"/>
              <a:gd name="connsiteX3" fmla="*/ 473572 w 9906000"/>
              <a:gd name="connsiteY3" fmla="*/ 737260 h 742641"/>
              <a:gd name="connsiteX4" fmla="*/ 0 w 9906000"/>
              <a:gd name="connsiteY4" fmla="*/ 742641 h 742641"/>
              <a:gd name="connsiteX5" fmla="*/ 0 w 9906000"/>
              <a:gd name="connsiteY5" fmla="*/ 0 h 742641"/>
              <a:gd name="connsiteX0" fmla="*/ 0 w 9906000"/>
              <a:gd name="connsiteY0" fmla="*/ 0 h 742641"/>
              <a:gd name="connsiteX1" fmla="*/ 9906000 w 9906000"/>
              <a:gd name="connsiteY1" fmla="*/ 0 h 742641"/>
              <a:gd name="connsiteX2" fmla="*/ 9906000 w 9906000"/>
              <a:gd name="connsiteY2" fmla="*/ 742641 h 742641"/>
              <a:gd name="connsiteX3" fmla="*/ 877185 w 9906000"/>
              <a:gd name="connsiteY3" fmla="*/ 737260 h 742641"/>
              <a:gd name="connsiteX4" fmla="*/ 473572 w 9906000"/>
              <a:gd name="connsiteY4" fmla="*/ 737260 h 742641"/>
              <a:gd name="connsiteX5" fmla="*/ 0 w 9906000"/>
              <a:gd name="connsiteY5" fmla="*/ 742641 h 742641"/>
              <a:gd name="connsiteX6" fmla="*/ 0 w 9906000"/>
              <a:gd name="connsiteY6" fmla="*/ 0 h 742641"/>
              <a:gd name="connsiteX0" fmla="*/ 0 w 9906000"/>
              <a:gd name="connsiteY0" fmla="*/ 0 h 742641"/>
              <a:gd name="connsiteX1" fmla="*/ 9906000 w 9906000"/>
              <a:gd name="connsiteY1" fmla="*/ 0 h 742641"/>
              <a:gd name="connsiteX2" fmla="*/ 9906000 w 9906000"/>
              <a:gd name="connsiteY2" fmla="*/ 742641 h 742641"/>
              <a:gd name="connsiteX3" fmla="*/ 9536022 w 9906000"/>
              <a:gd name="connsiteY3" fmla="*/ 742641 h 742641"/>
              <a:gd name="connsiteX4" fmla="*/ 877185 w 9906000"/>
              <a:gd name="connsiteY4" fmla="*/ 737260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906000 w 9906000"/>
              <a:gd name="connsiteY2" fmla="*/ 742641 h 742641"/>
              <a:gd name="connsiteX3" fmla="*/ 9536022 w 9906000"/>
              <a:gd name="connsiteY3" fmla="*/ 742641 h 742641"/>
              <a:gd name="connsiteX4" fmla="*/ 877185 w 9906000"/>
              <a:gd name="connsiteY4" fmla="*/ 737260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906000 w 9906000"/>
              <a:gd name="connsiteY2" fmla="*/ 742641 h 742641"/>
              <a:gd name="connsiteX3" fmla="*/ 9541403 w 9906000"/>
              <a:gd name="connsiteY3" fmla="*/ 365939 h 742641"/>
              <a:gd name="connsiteX4" fmla="*/ 877185 w 9906000"/>
              <a:gd name="connsiteY4" fmla="*/ 737260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77185 w 9906000"/>
              <a:gd name="connsiteY4" fmla="*/ 737260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77185 w 9906000"/>
              <a:gd name="connsiteY4" fmla="*/ 737260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66422 w 9906000"/>
              <a:gd name="connsiteY4" fmla="*/ 376703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66422 w 9906000"/>
              <a:gd name="connsiteY4" fmla="*/ 376703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66422 w 9906000"/>
              <a:gd name="connsiteY4" fmla="*/ 376703 h 742641"/>
              <a:gd name="connsiteX5" fmla="*/ 473572 w 9906000"/>
              <a:gd name="connsiteY5" fmla="*/ 737260 h 742641"/>
              <a:gd name="connsiteX6" fmla="*/ 0 w 9906000"/>
              <a:gd name="connsiteY6" fmla="*/ 742641 h 742641"/>
              <a:gd name="connsiteX7" fmla="*/ 0 w 9906000"/>
              <a:gd name="connsiteY7" fmla="*/ 0 h 742641"/>
              <a:gd name="connsiteX0" fmla="*/ 0 w 9906000"/>
              <a:gd name="connsiteY0" fmla="*/ 0 h 742641"/>
              <a:gd name="connsiteX1" fmla="*/ 9906000 w 9906000"/>
              <a:gd name="connsiteY1" fmla="*/ 0 h 742641"/>
              <a:gd name="connsiteX2" fmla="*/ 9792988 w 9906000"/>
              <a:gd name="connsiteY2" fmla="*/ 247546 h 742641"/>
              <a:gd name="connsiteX3" fmla="*/ 9541403 w 9906000"/>
              <a:gd name="connsiteY3" fmla="*/ 365939 h 742641"/>
              <a:gd name="connsiteX4" fmla="*/ 866422 w 9906000"/>
              <a:gd name="connsiteY4" fmla="*/ 376703 h 742641"/>
              <a:gd name="connsiteX5" fmla="*/ 473572 w 9906000"/>
              <a:gd name="connsiteY5" fmla="*/ 737260 h 742641"/>
              <a:gd name="connsiteX6" fmla="*/ 0 w 9906000"/>
              <a:gd name="connsiteY6" fmla="*/ 742641 h 742641"/>
              <a:gd name="connsiteX7" fmla="*/ 0 w 9906000"/>
              <a:gd name="connsiteY7" fmla="*/ 0 h 742641"/>
              <a:gd name="connsiteX0" fmla="*/ 10763 w 9916763"/>
              <a:gd name="connsiteY0" fmla="*/ 0 h 737260"/>
              <a:gd name="connsiteX1" fmla="*/ 9916763 w 9916763"/>
              <a:gd name="connsiteY1" fmla="*/ 0 h 737260"/>
              <a:gd name="connsiteX2" fmla="*/ 9803751 w 9916763"/>
              <a:gd name="connsiteY2" fmla="*/ 247546 h 737260"/>
              <a:gd name="connsiteX3" fmla="*/ 9552166 w 9916763"/>
              <a:gd name="connsiteY3" fmla="*/ 365939 h 737260"/>
              <a:gd name="connsiteX4" fmla="*/ 877185 w 9916763"/>
              <a:gd name="connsiteY4" fmla="*/ 376703 h 737260"/>
              <a:gd name="connsiteX5" fmla="*/ 484335 w 9916763"/>
              <a:gd name="connsiteY5" fmla="*/ 737260 h 737260"/>
              <a:gd name="connsiteX6" fmla="*/ 0 w 9916763"/>
              <a:gd name="connsiteY6" fmla="*/ 387464 h 737260"/>
              <a:gd name="connsiteX7" fmla="*/ 10763 w 9916763"/>
              <a:gd name="connsiteY7" fmla="*/ 0 h 737260"/>
              <a:gd name="connsiteX0" fmla="*/ 1238 w 9907238"/>
              <a:gd name="connsiteY0" fmla="*/ 0 h 737260"/>
              <a:gd name="connsiteX1" fmla="*/ 9907238 w 9907238"/>
              <a:gd name="connsiteY1" fmla="*/ 0 h 737260"/>
              <a:gd name="connsiteX2" fmla="*/ 9794226 w 9907238"/>
              <a:gd name="connsiteY2" fmla="*/ 247546 h 737260"/>
              <a:gd name="connsiteX3" fmla="*/ 9542641 w 9907238"/>
              <a:gd name="connsiteY3" fmla="*/ 365939 h 737260"/>
              <a:gd name="connsiteX4" fmla="*/ 867660 w 9907238"/>
              <a:gd name="connsiteY4" fmla="*/ 376703 h 737260"/>
              <a:gd name="connsiteX5" fmla="*/ 474810 w 9907238"/>
              <a:gd name="connsiteY5" fmla="*/ 737260 h 737260"/>
              <a:gd name="connsiteX6" fmla="*/ 0 w 9907238"/>
              <a:gd name="connsiteY6" fmla="*/ 387464 h 737260"/>
              <a:gd name="connsiteX7" fmla="*/ 1238 w 9907238"/>
              <a:gd name="connsiteY7" fmla="*/ 0 h 737260"/>
              <a:gd name="connsiteX0" fmla="*/ 20 w 9912370"/>
              <a:gd name="connsiteY0" fmla="*/ 28575 h 737260"/>
              <a:gd name="connsiteX1" fmla="*/ 9912370 w 9912370"/>
              <a:gd name="connsiteY1" fmla="*/ 0 h 737260"/>
              <a:gd name="connsiteX2" fmla="*/ 9799358 w 9912370"/>
              <a:gd name="connsiteY2" fmla="*/ 247546 h 737260"/>
              <a:gd name="connsiteX3" fmla="*/ 9547773 w 9912370"/>
              <a:gd name="connsiteY3" fmla="*/ 365939 h 737260"/>
              <a:gd name="connsiteX4" fmla="*/ 872792 w 9912370"/>
              <a:gd name="connsiteY4" fmla="*/ 376703 h 737260"/>
              <a:gd name="connsiteX5" fmla="*/ 479942 w 9912370"/>
              <a:gd name="connsiteY5" fmla="*/ 737260 h 737260"/>
              <a:gd name="connsiteX6" fmla="*/ 5132 w 9912370"/>
              <a:gd name="connsiteY6" fmla="*/ 387464 h 737260"/>
              <a:gd name="connsiteX7" fmla="*/ 20 w 9912370"/>
              <a:gd name="connsiteY7" fmla="*/ 28575 h 737260"/>
              <a:gd name="connsiteX0" fmla="*/ 4413 w 9916763"/>
              <a:gd name="connsiteY0" fmla="*/ 28575 h 737260"/>
              <a:gd name="connsiteX1" fmla="*/ 9916763 w 9916763"/>
              <a:gd name="connsiteY1" fmla="*/ 0 h 737260"/>
              <a:gd name="connsiteX2" fmla="*/ 9803751 w 9916763"/>
              <a:gd name="connsiteY2" fmla="*/ 247546 h 737260"/>
              <a:gd name="connsiteX3" fmla="*/ 9552166 w 9916763"/>
              <a:gd name="connsiteY3" fmla="*/ 365939 h 737260"/>
              <a:gd name="connsiteX4" fmla="*/ 877185 w 9916763"/>
              <a:gd name="connsiteY4" fmla="*/ 376703 h 737260"/>
              <a:gd name="connsiteX5" fmla="*/ 484335 w 9916763"/>
              <a:gd name="connsiteY5" fmla="*/ 737260 h 737260"/>
              <a:gd name="connsiteX6" fmla="*/ 0 w 9916763"/>
              <a:gd name="connsiteY6" fmla="*/ 387464 h 737260"/>
              <a:gd name="connsiteX7" fmla="*/ 4413 w 9916763"/>
              <a:gd name="connsiteY7" fmla="*/ 28575 h 737260"/>
              <a:gd name="connsiteX0" fmla="*/ 21 w 9912371"/>
              <a:gd name="connsiteY0" fmla="*/ 28575 h 737260"/>
              <a:gd name="connsiteX1" fmla="*/ 9912371 w 9912371"/>
              <a:gd name="connsiteY1" fmla="*/ 0 h 737260"/>
              <a:gd name="connsiteX2" fmla="*/ 9799359 w 9912371"/>
              <a:gd name="connsiteY2" fmla="*/ 247546 h 737260"/>
              <a:gd name="connsiteX3" fmla="*/ 9547774 w 9912371"/>
              <a:gd name="connsiteY3" fmla="*/ 365939 h 737260"/>
              <a:gd name="connsiteX4" fmla="*/ 872793 w 9912371"/>
              <a:gd name="connsiteY4" fmla="*/ 376703 h 737260"/>
              <a:gd name="connsiteX5" fmla="*/ 479943 w 9912371"/>
              <a:gd name="connsiteY5" fmla="*/ 737260 h 737260"/>
              <a:gd name="connsiteX6" fmla="*/ 5133 w 9912371"/>
              <a:gd name="connsiteY6" fmla="*/ 387464 h 737260"/>
              <a:gd name="connsiteX7" fmla="*/ 21 w 9912371"/>
              <a:gd name="connsiteY7" fmla="*/ 28575 h 737260"/>
              <a:gd name="connsiteX0" fmla="*/ 42 w 9912392"/>
              <a:gd name="connsiteY0" fmla="*/ 28575 h 737260"/>
              <a:gd name="connsiteX1" fmla="*/ 9912392 w 9912392"/>
              <a:gd name="connsiteY1" fmla="*/ 0 h 737260"/>
              <a:gd name="connsiteX2" fmla="*/ 9799380 w 9912392"/>
              <a:gd name="connsiteY2" fmla="*/ 247546 h 737260"/>
              <a:gd name="connsiteX3" fmla="*/ 9547795 w 9912392"/>
              <a:gd name="connsiteY3" fmla="*/ 365939 h 737260"/>
              <a:gd name="connsiteX4" fmla="*/ 872814 w 9912392"/>
              <a:gd name="connsiteY4" fmla="*/ 376703 h 737260"/>
              <a:gd name="connsiteX5" fmla="*/ 479964 w 9912392"/>
              <a:gd name="connsiteY5" fmla="*/ 737260 h 737260"/>
              <a:gd name="connsiteX6" fmla="*/ 1979 w 9912392"/>
              <a:gd name="connsiteY6" fmla="*/ 384289 h 737260"/>
              <a:gd name="connsiteX7" fmla="*/ 42 w 9912392"/>
              <a:gd name="connsiteY7" fmla="*/ 28575 h 7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2392" h="737260">
                <a:moveTo>
                  <a:pt x="42" y="28575"/>
                </a:moveTo>
                <a:lnTo>
                  <a:pt x="9912392" y="0"/>
                </a:lnTo>
                <a:cubicBezTo>
                  <a:pt x="9874721" y="82515"/>
                  <a:pt x="9912392" y="73546"/>
                  <a:pt x="9799380" y="247546"/>
                </a:cubicBezTo>
                <a:lnTo>
                  <a:pt x="9547795" y="365939"/>
                </a:lnTo>
                <a:lnTo>
                  <a:pt x="872814" y="376703"/>
                </a:lnTo>
                <a:cubicBezTo>
                  <a:pt x="494315" y="475363"/>
                  <a:pt x="514047" y="670889"/>
                  <a:pt x="479964" y="737260"/>
                </a:cubicBezTo>
                <a:cubicBezTo>
                  <a:pt x="392067" y="405403"/>
                  <a:pt x="159836" y="382495"/>
                  <a:pt x="1979" y="384289"/>
                </a:cubicBezTo>
                <a:cubicBezTo>
                  <a:pt x="2392" y="255134"/>
                  <a:pt x="-371" y="157730"/>
                  <a:pt x="42" y="28575"/>
                </a:cubicBezTo>
                <a:close/>
              </a:path>
            </a:pathLst>
          </a:custGeom>
          <a:solidFill>
            <a:sysClr val="window" lastClr="FFFFFF"/>
          </a:solidFill>
          <a:ln w="25400" cap="flat" cmpd="sng" algn="ctr">
            <a:noFill/>
            <a:prstDash val="solid"/>
          </a:ln>
          <a:effectLst/>
        </p:spPr>
        <p:txBody>
          <a:bodyPr rtlCol="0" anchor="ctr"/>
          <a:lstStyle/>
          <a:p>
            <a:pPr algn="ctr" defTabSz="914400">
              <a:defRPr/>
            </a:pPr>
            <a:endParaRPr lang="en-US" sz="2400" kern="0" dirty="0" smtClean="0">
              <a:solidFill>
                <a:srgbClr val="998C85">
                  <a:lumMod val="50000"/>
                </a:srgbClr>
              </a:solidFill>
              <a:latin typeface="Candara" pitchFamily="34" charset="0"/>
            </a:endParaRPr>
          </a:p>
        </p:txBody>
      </p:sp>
      <p:sp>
        <p:nvSpPr>
          <p:cNvPr id="16" name="Freeform 4"/>
          <p:cNvSpPr>
            <a:spLocks/>
          </p:cNvSpPr>
          <p:nvPr userDrawn="1">
            <p:custDataLst>
              <p:tags r:id="rId4"/>
            </p:custDataLst>
          </p:nvPr>
        </p:nvSpPr>
        <p:spPr bwMode="auto">
          <a:xfrm>
            <a:off x="3"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p:spPr>
        <p:txBody>
          <a:bodyPr vert="horz" wrap="square" lIns="99563" tIns="49782" rIns="99563" bIns="49782" numCol="1" anchor="t" anchorCtr="0" compatLnSpc="1">
            <a:prstTxWarp prst="textNoShape">
              <a:avLst/>
            </a:prstTxWarp>
          </a:bodyPr>
          <a:lstStyle/>
          <a:p>
            <a:endParaRPr lang="fr-FR" dirty="0"/>
          </a:p>
        </p:txBody>
      </p:sp>
    </p:spTree>
    <p:extLst>
      <p:ext uri="{BB962C8B-B14F-4D97-AF65-F5344CB8AC3E}">
        <p14:creationId xmlns:p14="http://schemas.microsoft.com/office/powerpoint/2010/main" val="79874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50978" name="think-cell Slide" r:id="rId6" imgW="360" imgH="360" progId="">
                  <p:embed/>
                </p:oleObj>
              </mc:Choice>
              <mc:Fallback>
                <p:oleObj name="think-cell Slide" r:id="rId6" imgW="360" imgH="360" progId="">
                  <p:embed/>
                  <p:pic>
                    <p:nvPicPr>
                      <p:cNvPr id="0" name="Picture 3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5" y="3384914"/>
            <a:ext cx="1219027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1" y="4686300"/>
            <a:ext cx="12188825"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12" name="Rectangle 4"/>
          <p:cNvSpPr>
            <a:spLocks noGrp="1" noChangeArrowheads="1"/>
          </p:cNvSpPr>
          <p:nvPr>
            <p:ph type="subTitle" idx="1"/>
          </p:nvPr>
        </p:nvSpPr>
        <p:spPr bwMode="gray">
          <a:xfrm>
            <a:off x="1" y="5740403"/>
            <a:ext cx="12188825"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pic>
        <p:nvPicPr>
          <p:cNvPr id="8" name="Image 9" descr="shutterstock_80837125.png"/>
          <p:cNvPicPr>
            <a:picLocks noChangeAspect="1"/>
          </p:cNvPicPr>
          <p:nvPr userDrawn="1"/>
        </p:nvPicPr>
        <p:blipFill>
          <a:blip r:embed="rId8" cstate="email"/>
          <a:stretch>
            <a:fillRect/>
          </a:stretch>
        </p:blipFill>
        <p:spPr>
          <a:xfrm>
            <a:off x="2493962" y="971046"/>
            <a:ext cx="7200900" cy="4800600"/>
          </a:xfrm>
          <a:prstGeom prst="rect">
            <a:avLst/>
          </a:prstGeom>
          <a:noFill/>
          <a:ln>
            <a:noFill/>
          </a:ln>
        </p:spPr>
      </p:pic>
    </p:spTree>
    <p:extLst>
      <p:ext uri="{BB962C8B-B14F-4D97-AF65-F5344CB8AC3E}">
        <p14:creationId xmlns:p14="http://schemas.microsoft.com/office/powerpoint/2010/main" val="12713606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tags" Target="../tags/tag10.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1.emf"/><Relationship Id="rId26" Type="http://schemas.openxmlformats.org/officeDocument/2006/relationships/hyperlink" Target="http://www.youtube.com/capgemini" TargetMode="External"/><Relationship Id="rId3" Type="http://schemas.openxmlformats.org/officeDocument/2006/relationships/slideLayout" Target="../slideLayouts/slideLayout14.xml"/><Relationship Id="rId21" Type="http://schemas.openxmlformats.org/officeDocument/2006/relationships/image" Target="../media/image12.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oleObject" Target="../embeddings/oleObject13.bin"/><Relationship Id="rId25" Type="http://schemas.openxmlformats.org/officeDocument/2006/relationships/image" Target="../media/image14.png"/><Relationship Id="rId2" Type="http://schemas.openxmlformats.org/officeDocument/2006/relationships/slideLayout" Target="../slideLayouts/slideLayout13.xml"/><Relationship Id="rId16" Type="http://schemas.openxmlformats.org/officeDocument/2006/relationships/tags" Target="../tags/tag66.xml"/><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slideLayout" Target="../slideLayouts/slideLayout12.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hyperlink" Target="http://www.twitter.com/capgemini" TargetMode="External"/><Relationship Id="rId5" Type="http://schemas.openxmlformats.org/officeDocument/2006/relationships/vmlDrawing" Target="../drawings/vmlDrawing13.vml"/><Relationship Id="rId15" Type="http://schemas.openxmlformats.org/officeDocument/2006/relationships/tags" Target="../tags/tag65.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60.xml"/><Relationship Id="rId19" Type="http://schemas.openxmlformats.org/officeDocument/2006/relationships/image" Target="../media/image4.emf"/><Relationship Id="rId4" Type="http://schemas.openxmlformats.org/officeDocument/2006/relationships/theme" Target="../theme/theme2.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hyperlink" Target="http://www.linkedin.com/company/capgemini" TargetMode="External"/><Relationship Id="rId27" Type="http://schemas.openxmlformats.org/officeDocument/2006/relationships/image" Target="../media/image15.png"/><Relationship Id="rId30"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oleObject" Target="../embeddings/oleObject17.bin"/><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ags" Target="../tags/tag7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vmlDrawing" Target="../drawings/vmlDrawing17.v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22.png"/><Relationship Id="rId3" Type="http://schemas.openxmlformats.org/officeDocument/2006/relationships/slideLayout" Target="../slideLayouts/slideLayout26.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image" Target="../media/image2.png"/><Relationship Id="rId2" Type="http://schemas.openxmlformats.org/officeDocument/2006/relationships/slideLayout" Target="../slideLayouts/slideLayout25.xml"/><Relationship Id="rId16"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vmlDrawing" Target="../drawings/vmlDrawing27.vml"/><Relationship Id="rId15" Type="http://schemas.openxmlformats.org/officeDocument/2006/relationships/oleObject" Target="../embeddings/oleObject27.bin"/><Relationship Id="rId10" Type="http://schemas.openxmlformats.org/officeDocument/2006/relationships/tags" Target="../tags/tag107.xml"/><Relationship Id="rId4" Type="http://schemas.openxmlformats.org/officeDocument/2006/relationships/theme" Target="../theme/theme4.xml"/><Relationship Id="rId9" Type="http://schemas.openxmlformats.org/officeDocument/2006/relationships/tags" Target="../tags/tag106.xml"/><Relationship Id="rId14" Type="http://schemas.openxmlformats.org/officeDocument/2006/relationships/tags" Target="../tags/tag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2" y="0"/>
          <a:ext cx="195334" cy="158750"/>
        </p:xfrm>
        <a:graphic>
          <a:graphicData uri="http://schemas.openxmlformats.org/presentationml/2006/ole">
            <mc:AlternateContent xmlns:mc="http://schemas.openxmlformats.org/markup-compatibility/2006">
              <mc:Choice xmlns:v="urn:schemas-microsoft-com:vml" Requires="v">
                <p:oleObj spid="_x0000_s2556" name="think-cell Slide" r:id="rId23" imgW="360" imgH="360" progId="">
                  <p:embed/>
                </p:oleObj>
              </mc:Choice>
              <mc:Fallback>
                <p:oleObj name="think-cell Slide" r:id="rId23" imgW="360" imgH="360" progId="">
                  <p:embed/>
                  <p:pic>
                    <p:nvPicPr>
                      <p:cNvPr id="0" name="Picture 4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5"/>
            </p:custDataLst>
          </p:nvPr>
        </p:nvSpPr>
        <p:spPr>
          <a:xfrm>
            <a:off x="2" y="0"/>
            <a:ext cx="12188824" cy="1002135"/>
          </a:xfrm>
          <a:prstGeom prst="rect">
            <a:avLst/>
          </a:prstGeom>
        </p:spPr>
        <p:txBody>
          <a:bodyPr vert="horz" lIns="297529" tIns="33059" rIns="165294" bIns="33059" rtlCol="0" anchor="ctr">
            <a:noAutofit/>
          </a:bodyPr>
          <a:lstStyle/>
          <a:p>
            <a:r>
              <a:rPr lang="en-US" noProof="0" dirty="0" smtClean="0"/>
              <a:t>Click to edit Master title style</a:t>
            </a:r>
            <a:endParaRPr lang="en-US" noProof="0" dirty="0"/>
          </a:p>
        </p:txBody>
      </p:sp>
      <p:sp>
        <p:nvSpPr>
          <p:cNvPr id="3" name="Text Placeholder 2"/>
          <p:cNvSpPr>
            <a:spLocks noGrp="1"/>
          </p:cNvSpPr>
          <p:nvPr>
            <p:ph type="body" idx="1"/>
            <p:custDataLst>
              <p:tags r:id="rId16"/>
            </p:custDataLst>
          </p:nvPr>
        </p:nvSpPr>
        <p:spPr>
          <a:xfrm>
            <a:off x="397918" y="1501977"/>
            <a:ext cx="11396334"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11785052"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8"/>
            </p:custDataLst>
          </p:nvPr>
        </p:nvSpPr>
        <p:spPr bwMode="auto">
          <a:xfrm>
            <a:off x="3"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9"/>
            </p:custDataLst>
          </p:nvPr>
        </p:nvSpPr>
        <p:spPr bwMode="auto">
          <a:xfrm>
            <a:off x="8295477" y="6623406"/>
            <a:ext cx="3273786"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Capgemini 2017. All Rights Reserved</a:t>
            </a:r>
          </a:p>
        </p:txBody>
      </p:sp>
      <p:sp>
        <p:nvSpPr>
          <p:cNvPr id="13" name="Rectangle 12"/>
          <p:cNvSpPr/>
          <p:nvPr>
            <p:custDataLst>
              <p:tags r:id="rId20"/>
            </p:custDataLst>
          </p:nvPr>
        </p:nvSpPr>
        <p:spPr>
          <a:xfrm>
            <a:off x="9213502" y="6427223"/>
            <a:ext cx="2355761" cy="195814"/>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Capgemini Solution | January 2017 </a:t>
            </a:r>
            <a:r>
              <a:rPr lang="en-US" sz="700" kern="1200" dirty="0" smtClean="0">
                <a:solidFill>
                  <a:schemeClr val="tx2"/>
                </a:solidFill>
                <a:latin typeface="+mn-lt"/>
                <a:ea typeface="+mn-ea"/>
                <a:cs typeface="+mn-cs"/>
              </a:rPr>
              <a:t>|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21"/>
            </p:custDataLst>
          </p:nvPr>
        </p:nvPicPr>
        <p:blipFill>
          <a:blip r:embed="rId25" cstate="email"/>
          <a:stretch>
            <a:fillRect/>
          </a:stretch>
        </p:blipFill>
        <p:spPr bwMode="auto">
          <a:xfrm>
            <a:off x="195605" y="6443189"/>
            <a:ext cx="1419225" cy="352425"/>
          </a:xfrm>
          <a:prstGeom prst="rect">
            <a:avLst/>
          </a:prstGeom>
          <a:noFill/>
          <a:ln>
            <a:noFill/>
          </a:ln>
        </p:spPr>
      </p:pic>
      <p:cxnSp>
        <p:nvCxnSpPr>
          <p:cNvPr id="15" name="Straight Connector 5"/>
          <p:cNvCxnSpPr/>
          <p:nvPr>
            <p:custDataLst>
              <p:tags r:id="rId22"/>
            </p:custDataLst>
          </p:nvPr>
        </p:nvCxnSpPr>
        <p:spPr>
          <a:xfrm flipH="1">
            <a:off x="3" y="6362700"/>
            <a:ext cx="12188824"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82" r:id="rId2"/>
    <p:sldLayoutId id="2147483937" r:id="rId3"/>
    <p:sldLayoutId id="2147483958" r:id="rId4"/>
    <p:sldLayoutId id="2147483965" r:id="rId5"/>
    <p:sldLayoutId id="2147483962" r:id="rId6"/>
    <p:sldLayoutId id="2147483970" r:id="rId7"/>
    <p:sldLayoutId id="2147483978" r:id="rId8"/>
    <p:sldLayoutId id="2147483976" r:id="rId9"/>
    <p:sldLayoutId id="2147484000" r:id="rId10"/>
    <p:sldLayoutId id="2147484001"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400" b="1" kern="1200">
          <a:solidFill>
            <a:schemeClr val="tx1"/>
          </a:solidFill>
          <a:latin typeface="Archivo Narrow" panose="020B0506020202020B04"/>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6"/>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46895" name="think-cell Slide" r:id="rId17" imgW="360" imgH="360" progId="">
                  <p:embed/>
                </p:oleObj>
              </mc:Choice>
              <mc:Fallback>
                <p:oleObj name="think-cell Slide" r:id="rId17" imgW="360" imgH="360" progId="">
                  <p:embed/>
                  <p:pic>
                    <p:nvPicPr>
                      <p:cNvPr id="0" name="Picture 38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2038" y="1677994"/>
            <a:ext cx="12190864"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8"/>
            </p:custDataLst>
          </p:nvPr>
        </p:nvPicPr>
        <p:blipFill>
          <a:blip r:embed="rId19" cstate="email"/>
          <a:stretch>
            <a:fillRect/>
          </a:stretch>
        </p:blipFill>
        <p:spPr bwMode="auto">
          <a:xfrm>
            <a:off x="7448544" y="1170206"/>
            <a:ext cx="3889321" cy="322887"/>
          </a:xfrm>
          <a:prstGeom prst="rect">
            <a:avLst/>
          </a:prstGeom>
          <a:noFill/>
          <a:ln>
            <a:noFill/>
          </a:ln>
        </p:spPr>
      </p:pic>
      <p:sp>
        <p:nvSpPr>
          <p:cNvPr id="13" name="Rectangle 12"/>
          <p:cNvSpPr/>
          <p:nvPr>
            <p:custDataLst>
              <p:tags r:id="rId9"/>
            </p:custDataLst>
          </p:nvPr>
        </p:nvSpPr>
        <p:spPr>
          <a:xfrm>
            <a:off x="6796897" y="6379671"/>
            <a:ext cx="5391928"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2017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 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Capgemini</a:t>
            </a:r>
          </a:p>
        </p:txBody>
      </p:sp>
      <p:sp>
        <p:nvSpPr>
          <p:cNvPr id="15" name="Rectangle 14"/>
          <p:cNvSpPr/>
          <p:nvPr>
            <p:custDataLst>
              <p:tags r:id="rId10"/>
            </p:custDataLst>
          </p:nvPr>
        </p:nvSpPr>
        <p:spPr>
          <a:xfrm>
            <a:off x="9265704"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tretch>
            <a:fillRect/>
          </a:stretch>
        </p:blipFill>
        <p:spPr bwMode="auto">
          <a:xfrm>
            <a:off x="9768844" y="5932547"/>
            <a:ext cx="276225" cy="266700"/>
          </a:xfrm>
          <a:prstGeom prst="rect">
            <a:avLst/>
          </a:prstGeom>
          <a:noFill/>
          <a:ln>
            <a:noFill/>
          </a:ln>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tretch>
            <a:fillRect/>
          </a:stretch>
        </p:blipFill>
        <p:spPr bwMode="auto">
          <a:xfrm>
            <a:off x="10181552" y="5932547"/>
            <a:ext cx="285750" cy="266700"/>
          </a:xfrm>
          <a:prstGeom prst="rect">
            <a:avLst/>
          </a:prstGeom>
          <a:noFill/>
          <a:ln>
            <a:noFill/>
          </a:ln>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tretch>
            <a:fillRect/>
          </a:stretch>
        </p:blipFill>
        <p:spPr bwMode="auto">
          <a:xfrm>
            <a:off x="10955572" y="5932547"/>
            <a:ext cx="285750" cy="266700"/>
          </a:xfrm>
          <a:prstGeom prst="rect">
            <a:avLst/>
          </a:prstGeom>
          <a:noFill/>
          <a:ln>
            <a:noFill/>
          </a:ln>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tretch>
            <a:fillRect/>
          </a:stretch>
        </p:blipFill>
        <p:spPr bwMode="auto">
          <a:xfrm>
            <a:off x="11372082" y="5932547"/>
            <a:ext cx="285750" cy="266700"/>
          </a:xfrm>
          <a:prstGeom prst="rect">
            <a:avLst/>
          </a:prstGeom>
          <a:noFill/>
          <a:ln>
            <a:noFill/>
          </a:ln>
        </p:spPr>
      </p:pic>
      <p:pic>
        <p:nvPicPr>
          <p:cNvPr id="20" name="Image 22" descr="Picto_Slideshare.gif">
            <a:hlinkClick r:id="rId28"/>
          </p:cNvPr>
          <p:cNvPicPr preferRelativeResize="0">
            <a:picLocks/>
          </p:cNvPicPr>
          <p:nvPr>
            <p:custDataLst>
              <p:tags r:id="rId15"/>
            </p:custDataLst>
          </p:nvPr>
        </p:nvPicPr>
        <p:blipFill>
          <a:blip r:embed="rId29" cstate="email"/>
          <a:stretch>
            <a:fillRect/>
          </a:stretch>
        </p:blipFill>
        <p:spPr>
          <a:xfrm>
            <a:off x="10587105" y="5918110"/>
            <a:ext cx="228600" cy="228600"/>
          </a:xfrm>
          <a:prstGeom prst="rect">
            <a:avLst/>
          </a:prstGeom>
          <a:noFill/>
          <a:ln>
            <a:noFill/>
          </a:ln>
        </p:spPr>
      </p:pic>
      <p:pic>
        <p:nvPicPr>
          <p:cNvPr id="14" name="Picture 103" descr="C:\Users\UserSim\Desktop\Capgemini\Capgemini_logo_cmyk.png"/>
          <p:cNvPicPr>
            <a:picLocks noChangeAspect="1" noChangeArrowheads="1"/>
          </p:cNvPicPr>
          <p:nvPr userDrawn="1">
            <p:custDataLst>
              <p:tags r:id="rId16"/>
            </p:custDataLst>
          </p:nvPr>
        </p:nvPicPr>
        <p:blipFill>
          <a:blip r:embed="rId30" cstate="email"/>
          <a:stretch>
            <a:fillRect/>
          </a:stretch>
        </p:blipFill>
        <p:spPr bwMode="auto">
          <a:xfrm>
            <a:off x="959345" y="731091"/>
            <a:ext cx="3238500" cy="762000"/>
          </a:xfrm>
          <a:prstGeom prst="rect">
            <a:avLst/>
          </a:prstGeom>
          <a:noFill/>
          <a:ln>
            <a:noFill/>
          </a:ln>
        </p:spPr>
      </p:pic>
    </p:spTree>
    <p:extLst>
      <p:ext uri="{BB962C8B-B14F-4D97-AF65-F5344CB8AC3E}">
        <p14:creationId xmlns:p14="http://schemas.microsoft.com/office/powerpoint/2010/main" val="9328594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nvPr>
        </p:nvGraphicFramePr>
        <p:xfrm>
          <a:off x="1" y="0"/>
          <a:ext cx="195334" cy="158750"/>
        </p:xfrm>
        <a:graphic>
          <a:graphicData uri="http://schemas.openxmlformats.org/presentationml/2006/ole">
            <mc:AlternateContent xmlns:mc="http://schemas.openxmlformats.org/markup-compatibility/2006">
              <mc:Choice xmlns:v="urn:schemas-microsoft-com:vml" Requires="v">
                <p:oleObj spid="_x0000_s129532" name="think-cell Slide" r:id="rId13" imgW="360" imgH="360" progId="">
                  <p:embed/>
                </p:oleObj>
              </mc:Choice>
              <mc:Fallback>
                <p:oleObj name="think-cell Slide" r:id="rId13" imgW="360" imgH="360" progId="">
                  <p:embed/>
                  <p:pic>
                    <p:nvPicPr>
                      <p:cNvPr id="0" name="Picture 4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 y="0"/>
                        <a:ext cx="19533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69" r:id="rId1"/>
    <p:sldLayoutId id="2147483979" r:id="rId2"/>
    <p:sldLayoutId id="2147483987" r:id="rId3"/>
    <p:sldLayoutId id="2147483986" r:id="rId4"/>
    <p:sldLayoutId id="2147483985" r:id="rId5"/>
    <p:sldLayoutId id="2147483983" r:id="rId6"/>
    <p:sldLayoutId id="2147483957" r:id="rId7"/>
    <p:sldLayoutId id="2147483984" r:id="rId8"/>
    <p:sldLayoutId id="2147483988" r:id="rId9"/>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6"/>
            </p:custDataLst>
          </p:nvPr>
        </p:nvGraphicFramePr>
        <p:xfrm>
          <a:off x="1" y="1"/>
          <a:ext cx="195333" cy="158750"/>
        </p:xfrm>
        <a:graphic>
          <a:graphicData uri="http://schemas.openxmlformats.org/presentationml/2006/ole">
            <mc:AlternateContent xmlns:mc="http://schemas.openxmlformats.org/markup-compatibility/2006">
              <mc:Choice xmlns:v="urn:schemas-microsoft-com:vml" Requires="v">
                <p:oleObj spid="_x0000_s169278" name="think-cell Slide" r:id="rId15" imgW="360" imgH="360" progId="">
                  <p:embed/>
                </p:oleObj>
              </mc:Choice>
              <mc:Fallback>
                <p:oleObj name="think-cell Slide" r:id="rId15" imgW="360" imgH="360" progId="">
                  <p:embed/>
                  <p:pic>
                    <p:nvPicPr>
                      <p:cNvPr id="0" name="Picture 2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1"/>
                        <a:ext cx="195333"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7"/>
            </p:custDataLst>
          </p:nvPr>
        </p:nvSpPr>
        <p:spPr>
          <a:xfrm>
            <a:off x="4" y="4"/>
            <a:ext cx="12188824" cy="1002135"/>
          </a:xfrm>
          <a:prstGeom prst="rect">
            <a:avLst/>
          </a:prstGeom>
        </p:spPr>
        <p:txBody>
          <a:bodyPr vert="horz" lIns="253643" tIns="28183" rIns="140913" bIns="28183" rtlCol="0" anchor="ctr">
            <a:noAutofit/>
          </a:bodyPr>
          <a:lstStyle/>
          <a:p>
            <a:r>
              <a:rPr lang="en-US" noProof="0" dirty="0" smtClean="0"/>
              <a:t>Click to edit Master title style</a:t>
            </a:r>
            <a:endParaRPr lang="en-US" noProof="0" dirty="0"/>
          </a:p>
        </p:txBody>
      </p:sp>
      <p:sp>
        <p:nvSpPr>
          <p:cNvPr id="3" name="Text Placeholder 2"/>
          <p:cNvSpPr>
            <a:spLocks noGrp="1"/>
          </p:cNvSpPr>
          <p:nvPr>
            <p:ph type="body" idx="1"/>
            <p:custDataLst>
              <p:tags r:id="rId8"/>
            </p:custDataLst>
          </p:nvPr>
        </p:nvSpPr>
        <p:spPr>
          <a:xfrm>
            <a:off x="397919" y="1501978"/>
            <a:ext cx="11396334" cy="4774998"/>
          </a:xfrm>
          <a:prstGeom prst="rect">
            <a:avLst/>
          </a:prstGeom>
        </p:spPr>
        <p:txBody>
          <a:bodyPr vert="horz" lIns="0" tIns="61380" rIns="61380" bIns="6138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9"/>
            </p:custDataLst>
          </p:nvPr>
        </p:nvSpPr>
        <p:spPr>
          <a:xfrm>
            <a:off x="11776255" y="6654062"/>
            <a:ext cx="128208" cy="122982"/>
          </a:xfrm>
          <a:prstGeom prst="rect">
            <a:avLst/>
          </a:prstGeom>
          <a:noFill/>
        </p:spPr>
        <p:txBody>
          <a:bodyPr wrap="none" lIns="0" tIns="0" rIns="0" bIns="0" rtlCol="0" anchor="ctr">
            <a:spAutoFit/>
          </a:bodyPr>
          <a:lstStyle/>
          <a:p>
            <a:pPr algn="ctr" defTabSz="1087642"/>
            <a:fld id="{6A895693-0027-4F28-9367-92E39A51F51C}" type="slidenum">
              <a:rPr lang="en-US" sz="799" b="1">
                <a:solidFill>
                  <a:srgbClr val="263147"/>
                </a:solidFill>
              </a:rPr>
              <a:pPr algn="ctr" defTabSz="1087642"/>
              <a:t>‹#›</a:t>
            </a:fld>
            <a:endParaRPr lang="en-US" sz="799" b="1" dirty="0">
              <a:solidFill>
                <a:srgbClr val="263147"/>
              </a:solidFill>
            </a:endParaRPr>
          </a:p>
        </p:txBody>
      </p:sp>
      <p:sp>
        <p:nvSpPr>
          <p:cNvPr id="9" name="Freeform 4"/>
          <p:cNvSpPr>
            <a:spLocks/>
          </p:cNvSpPr>
          <p:nvPr>
            <p:custDataLst>
              <p:tags r:id="rId10"/>
            </p:custDataLst>
          </p:nvPr>
        </p:nvSpPr>
        <p:spPr bwMode="auto">
          <a:xfrm>
            <a:off x="5"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113065" tIns="56533" rIns="113065" bIns="56533" numCol="1" anchor="t" anchorCtr="0" compatLnSpc="1">
            <a:prstTxWarp prst="textNoShape">
              <a:avLst/>
            </a:prstTxWarp>
          </a:bodyPr>
          <a:lstStyle/>
          <a:p>
            <a:pPr defTabSz="1087642"/>
            <a:endParaRPr lang="fr-FR" sz="2131" dirty="0">
              <a:solidFill>
                <a:srgbClr val="263147"/>
              </a:solidFill>
            </a:endParaRPr>
          </a:p>
        </p:txBody>
      </p:sp>
      <p:sp>
        <p:nvSpPr>
          <p:cNvPr id="12" name="Rectangle 11"/>
          <p:cNvSpPr>
            <a:spLocks noChangeArrowheads="1"/>
          </p:cNvSpPr>
          <p:nvPr>
            <p:custDataLst>
              <p:tags r:id="rId11"/>
            </p:custDataLst>
          </p:nvPr>
        </p:nvSpPr>
        <p:spPr bwMode="auto">
          <a:xfrm>
            <a:off x="8295481" y="6623410"/>
            <a:ext cx="3273786" cy="183503"/>
          </a:xfrm>
          <a:prstGeom prst="rect">
            <a:avLst/>
          </a:prstGeom>
          <a:noFill/>
          <a:ln w="19050">
            <a:noFill/>
            <a:miter lim="800000"/>
            <a:headEnd/>
            <a:tailEnd/>
          </a:ln>
          <a:effectLst/>
        </p:spPr>
        <p:txBody>
          <a:bodyPr wrap="square" lIns="40878" tIns="40878" rIns="40878" bIns="40878" anchor="b" anchorCtr="0">
            <a:noAutofit/>
          </a:bodyPr>
          <a:lstStyle/>
          <a:p>
            <a:pPr algn="r" defTabSz="1130443" eaLnBrk="0" hangingPunct="0">
              <a:lnSpc>
                <a:spcPct val="90000"/>
              </a:lnSpc>
              <a:spcBef>
                <a:spcPct val="10000"/>
              </a:spcBef>
              <a:defRPr/>
            </a:pPr>
            <a:r>
              <a:rPr lang="en-US" altLang="en-US" sz="799" b="1" dirty="0" smtClean="0">
                <a:solidFill>
                  <a:srgbClr val="263147"/>
                </a:solidFill>
                <a:cs typeface="Helvetica Light"/>
              </a:rPr>
              <a:t>Copyright © Capgemini 2017. All Rights Reserved</a:t>
            </a:r>
            <a:endParaRPr lang="en-US" altLang="en-US" sz="799" b="1" dirty="0">
              <a:solidFill>
                <a:srgbClr val="263147"/>
              </a:solidFill>
              <a:cs typeface="Helvetica Light"/>
            </a:endParaRPr>
          </a:p>
        </p:txBody>
      </p:sp>
      <p:sp>
        <p:nvSpPr>
          <p:cNvPr id="13" name="Rectangle 12"/>
          <p:cNvSpPr/>
          <p:nvPr>
            <p:custDataLst>
              <p:tags r:id="rId12"/>
            </p:custDataLst>
          </p:nvPr>
        </p:nvSpPr>
        <p:spPr>
          <a:xfrm>
            <a:off x="8075099" y="6454626"/>
            <a:ext cx="3494167" cy="195796"/>
          </a:xfrm>
          <a:prstGeom prst="rect">
            <a:avLst/>
          </a:prstGeom>
        </p:spPr>
        <p:txBody>
          <a:bodyPr wrap="none" lIns="40878" tIns="40878" rIns="40878" bIns="40878" anchor="b" anchorCtr="0">
            <a:noAutofit/>
          </a:bodyPr>
          <a:lstStyle/>
          <a:p>
            <a:pPr algn="r" defTabSz="1087642"/>
            <a:r>
              <a:rPr lang="en-US" sz="799" b="1" dirty="0" smtClean="0">
                <a:solidFill>
                  <a:srgbClr val="263147"/>
                </a:solidFill>
              </a:rPr>
              <a:t>Selective RFP – Capgemini Solution | Feb 2017</a:t>
            </a:r>
            <a:endParaRPr lang="en-US" sz="799" b="1" dirty="0">
              <a:solidFill>
                <a:srgbClr val="263147"/>
              </a:solidFill>
            </a:endParaRPr>
          </a:p>
        </p:txBody>
      </p:sp>
      <p:pic>
        <p:nvPicPr>
          <p:cNvPr id="14" name="Picture 103" descr="C:\Users\UserSim\Desktop\Capgemini\Capgemini_logo_cmyk.png"/>
          <p:cNvPicPr>
            <a:picLocks noChangeAspect="1" noChangeArrowheads="1"/>
          </p:cNvPicPr>
          <p:nvPr>
            <p:custDataLst>
              <p:tags r:id="rId13"/>
            </p:custDataLst>
          </p:nvPr>
        </p:nvPicPr>
        <p:blipFill>
          <a:blip r:embed="rId17" cstate="email"/>
          <a:stretch>
            <a:fillRect/>
          </a:stretch>
        </p:blipFill>
        <p:spPr bwMode="auto">
          <a:xfrm>
            <a:off x="195607" y="6443188"/>
            <a:ext cx="1418855" cy="352425"/>
          </a:xfrm>
          <a:prstGeom prst="rect">
            <a:avLst/>
          </a:prstGeom>
          <a:noFill/>
          <a:ln>
            <a:noFill/>
          </a:ln>
        </p:spPr>
      </p:pic>
      <p:cxnSp>
        <p:nvCxnSpPr>
          <p:cNvPr id="15" name="Straight Connector 5"/>
          <p:cNvCxnSpPr/>
          <p:nvPr>
            <p:custDataLst>
              <p:tags r:id="rId14"/>
            </p:custDataLst>
          </p:nvPr>
        </p:nvCxnSpPr>
        <p:spPr>
          <a:xfrm flipH="1">
            <a:off x="5" y="6362700"/>
            <a:ext cx="12188824"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userDrawn="1"/>
        </p:nvPicPr>
        <p:blipFill>
          <a:blip r:embed="rId18" cstate="print"/>
          <a:stretch>
            <a:fillRect/>
          </a:stretch>
        </p:blipFill>
        <p:spPr>
          <a:xfrm>
            <a:off x="2356338" y="6372513"/>
            <a:ext cx="1204800" cy="456884"/>
          </a:xfrm>
          <a:prstGeom prst="rect">
            <a:avLst/>
          </a:prstGeom>
        </p:spPr>
      </p:pic>
    </p:spTree>
    <p:extLst>
      <p:ext uri="{BB962C8B-B14F-4D97-AF65-F5344CB8AC3E}">
        <p14:creationId xmlns:p14="http://schemas.microsoft.com/office/powerpoint/2010/main" val="1276407464"/>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Lst>
  <p:timing>
    <p:tnLst>
      <p:par>
        <p:cTn id="1" dur="indefinite" restart="never" nodeType="tmRoot"/>
      </p:par>
    </p:tnLst>
  </p:timing>
  <p:txStyles>
    <p:titleStyle>
      <a:lvl1pPr algn="l" defTabSz="914342" rtl="0" eaLnBrk="1" latinLnBrk="0" hangingPunct="1">
        <a:lnSpc>
          <a:spcPct val="100000"/>
        </a:lnSpc>
        <a:spcBef>
          <a:spcPct val="0"/>
        </a:spcBef>
        <a:buNone/>
        <a:defRPr lang="en-US" sz="2400" b="1" kern="1200" noProof="0" dirty="0">
          <a:solidFill>
            <a:schemeClr val="tx1"/>
          </a:solidFill>
          <a:latin typeface="Archivo Narrow"/>
          <a:ea typeface="+mj-ea"/>
          <a:cs typeface="+mj-cs"/>
        </a:defRPr>
      </a:lvl1pPr>
    </p:titleStyle>
    <p:bodyStyle>
      <a:lvl1pPr marL="259602" indent="-259602" algn="l" defTabSz="1038341" rtl="0" eaLnBrk="1" latinLnBrk="0" hangingPunct="1">
        <a:lnSpc>
          <a:spcPct val="100000"/>
        </a:lnSpc>
        <a:spcBef>
          <a:spcPts val="0"/>
        </a:spcBef>
        <a:spcAft>
          <a:spcPts val="682"/>
        </a:spcAft>
        <a:buClr>
          <a:schemeClr val="accent5"/>
        </a:buClr>
        <a:buFont typeface="Wingdings" pitchFamily="2" charset="2"/>
        <a:buChar char="§"/>
        <a:defRPr sz="1599" b="0" kern="1200">
          <a:solidFill>
            <a:schemeClr val="tx2">
              <a:lumMod val="50000"/>
            </a:schemeClr>
          </a:solidFill>
          <a:latin typeface="+mn-lt"/>
          <a:ea typeface="+mn-ea"/>
          <a:cs typeface="+mn-cs"/>
        </a:defRPr>
      </a:lvl1pPr>
      <a:lvl2pPr marL="519203" indent="-259602" algn="l" defTabSz="1038341" rtl="0" eaLnBrk="1" latinLnBrk="0" hangingPunct="1">
        <a:lnSpc>
          <a:spcPct val="100000"/>
        </a:lnSpc>
        <a:spcBef>
          <a:spcPts val="0"/>
        </a:spcBef>
        <a:spcAft>
          <a:spcPts val="682"/>
        </a:spcAft>
        <a:buClr>
          <a:schemeClr val="accent3"/>
        </a:buClr>
        <a:buFont typeface="Wingdings" pitchFamily="2" charset="2"/>
        <a:buChar char="§"/>
        <a:defRPr sz="1599" kern="1200">
          <a:solidFill>
            <a:schemeClr val="tx2">
              <a:lumMod val="50000"/>
            </a:schemeClr>
          </a:solidFill>
          <a:latin typeface="+mn-lt"/>
          <a:ea typeface="+mn-ea"/>
          <a:cs typeface="+mn-cs"/>
        </a:defRPr>
      </a:lvl2pPr>
      <a:lvl3pPr marL="778806" indent="-259602" algn="l" defTabSz="1038341" rtl="0" eaLnBrk="1" latinLnBrk="0" hangingPunct="1">
        <a:lnSpc>
          <a:spcPct val="100000"/>
        </a:lnSpc>
        <a:spcBef>
          <a:spcPts val="0"/>
        </a:spcBef>
        <a:spcAft>
          <a:spcPts val="682"/>
        </a:spcAft>
        <a:buClr>
          <a:schemeClr val="accent2"/>
        </a:buClr>
        <a:buFont typeface="Arial" pitchFamily="34" charset="0"/>
        <a:buChar char="•"/>
        <a:defRPr sz="1599" kern="1200">
          <a:solidFill>
            <a:schemeClr val="tx2">
              <a:lumMod val="50000"/>
            </a:schemeClr>
          </a:solidFill>
          <a:latin typeface="+mn-lt"/>
          <a:ea typeface="+mn-ea"/>
          <a:cs typeface="+mn-cs"/>
        </a:defRPr>
      </a:lvl3pPr>
      <a:lvl4pPr marL="1038407" indent="-259602" algn="l" defTabSz="1038341" rtl="0" eaLnBrk="1" latinLnBrk="0" hangingPunct="1">
        <a:lnSpc>
          <a:spcPct val="100000"/>
        </a:lnSpc>
        <a:spcBef>
          <a:spcPts val="0"/>
        </a:spcBef>
        <a:spcAft>
          <a:spcPts val="682"/>
        </a:spcAft>
        <a:buClr>
          <a:schemeClr val="bg2"/>
        </a:buClr>
        <a:buFont typeface="Arial" pitchFamily="34" charset="0"/>
        <a:buChar char="–"/>
        <a:defRPr sz="1599" kern="1200">
          <a:solidFill>
            <a:schemeClr val="tx2">
              <a:lumMod val="50000"/>
            </a:schemeClr>
          </a:solidFill>
          <a:latin typeface="+mn-lt"/>
          <a:ea typeface="+mn-ea"/>
          <a:cs typeface="+mn-cs"/>
        </a:defRPr>
      </a:lvl4pPr>
      <a:lvl5pPr marL="1827913" indent="-219927" algn="l" defTabSz="1038341" rtl="0" eaLnBrk="1" latinLnBrk="0" hangingPunct="1">
        <a:spcBef>
          <a:spcPts val="0"/>
        </a:spcBef>
        <a:buClr>
          <a:srgbClr val="B1B1B1"/>
        </a:buClr>
        <a:buFont typeface="Arial" pitchFamily="34" charset="0"/>
        <a:buChar char="–"/>
        <a:defRPr sz="1865" kern="1200">
          <a:solidFill>
            <a:srgbClr val="494949"/>
          </a:solidFill>
          <a:latin typeface="+mn-lt"/>
          <a:ea typeface="+mn-ea"/>
          <a:cs typeface="+mn-cs"/>
        </a:defRPr>
      </a:lvl5pPr>
      <a:lvl6pPr marL="2855438" indent="-259586" algn="l" defTabSz="1038341" rtl="0" eaLnBrk="1" latinLnBrk="0" hangingPunct="1">
        <a:spcBef>
          <a:spcPct val="20000"/>
        </a:spcBef>
        <a:buFont typeface="Arial" pitchFamily="34" charset="0"/>
        <a:buChar char="•"/>
        <a:defRPr sz="2265" kern="1200">
          <a:solidFill>
            <a:schemeClr val="tx1"/>
          </a:solidFill>
          <a:latin typeface="+mn-lt"/>
          <a:ea typeface="+mn-ea"/>
          <a:cs typeface="+mn-cs"/>
        </a:defRPr>
      </a:lvl6pPr>
      <a:lvl7pPr marL="3374608" indent="-259586" algn="l" defTabSz="1038341" rtl="0" eaLnBrk="1" latinLnBrk="0" hangingPunct="1">
        <a:spcBef>
          <a:spcPct val="20000"/>
        </a:spcBef>
        <a:buFont typeface="Arial" pitchFamily="34" charset="0"/>
        <a:buChar char="•"/>
        <a:defRPr sz="2265" kern="1200">
          <a:solidFill>
            <a:schemeClr val="tx1"/>
          </a:solidFill>
          <a:latin typeface="+mn-lt"/>
          <a:ea typeface="+mn-ea"/>
          <a:cs typeface="+mn-cs"/>
        </a:defRPr>
      </a:lvl7pPr>
      <a:lvl8pPr marL="3893779" indent="-259586" algn="l" defTabSz="1038341" rtl="0" eaLnBrk="1" latinLnBrk="0" hangingPunct="1">
        <a:spcBef>
          <a:spcPct val="20000"/>
        </a:spcBef>
        <a:buFont typeface="Arial" pitchFamily="34" charset="0"/>
        <a:buChar char="•"/>
        <a:defRPr sz="2265" kern="1200">
          <a:solidFill>
            <a:schemeClr val="tx1"/>
          </a:solidFill>
          <a:latin typeface="+mn-lt"/>
          <a:ea typeface="+mn-ea"/>
          <a:cs typeface="+mn-cs"/>
        </a:defRPr>
      </a:lvl8pPr>
      <a:lvl9pPr marL="4412949" indent="-259586" algn="l" defTabSz="1038341" rtl="0" eaLnBrk="1" latinLnBrk="0" hangingPunct="1">
        <a:spcBef>
          <a:spcPct val="20000"/>
        </a:spcBef>
        <a:buFont typeface="Arial" pitchFamily="34" charset="0"/>
        <a:buChar char="•"/>
        <a:defRPr sz="2265" kern="1200">
          <a:solidFill>
            <a:schemeClr val="tx1"/>
          </a:solidFill>
          <a:latin typeface="+mn-lt"/>
          <a:ea typeface="+mn-ea"/>
          <a:cs typeface="+mn-cs"/>
        </a:defRPr>
      </a:lvl9pPr>
    </p:bodyStyle>
    <p:otherStyle>
      <a:defPPr>
        <a:defRPr lang="fr-FR"/>
      </a:defPPr>
      <a:lvl1pPr marL="0" algn="l" defTabSz="1038341" rtl="0" eaLnBrk="1" latinLnBrk="0" hangingPunct="1">
        <a:defRPr sz="1998" kern="1200">
          <a:solidFill>
            <a:schemeClr val="tx1"/>
          </a:solidFill>
          <a:latin typeface="+mn-lt"/>
          <a:ea typeface="+mn-ea"/>
          <a:cs typeface="+mn-cs"/>
        </a:defRPr>
      </a:lvl1pPr>
      <a:lvl2pPr marL="519170" algn="l" defTabSz="1038341" rtl="0" eaLnBrk="1" latinLnBrk="0" hangingPunct="1">
        <a:defRPr sz="1998" kern="1200">
          <a:solidFill>
            <a:schemeClr val="tx1"/>
          </a:solidFill>
          <a:latin typeface="+mn-lt"/>
          <a:ea typeface="+mn-ea"/>
          <a:cs typeface="+mn-cs"/>
        </a:defRPr>
      </a:lvl2pPr>
      <a:lvl3pPr marL="1038341" algn="l" defTabSz="1038341" rtl="0" eaLnBrk="1" latinLnBrk="0" hangingPunct="1">
        <a:defRPr sz="1998" kern="1200">
          <a:solidFill>
            <a:schemeClr val="tx1"/>
          </a:solidFill>
          <a:latin typeface="+mn-lt"/>
          <a:ea typeface="+mn-ea"/>
          <a:cs typeface="+mn-cs"/>
        </a:defRPr>
      </a:lvl3pPr>
      <a:lvl4pPr marL="1557511" algn="l" defTabSz="1038341" rtl="0" eaLnBrk="1" latinLnBrk="0" hangingPunct="1">
        <a:defRPr sz="1998" kern="1200">
          <a:solidFill>
            <a:schemeClr val="tx1"/>
          </a:solidFill>
          <a:latin typeface="+mn-lt"/>
          <a:ea typeface="+mn-ea"/>
          <a:cs typeface="+mn-cs"/>
        </a:defRPr>
      </a:lvl4pPr>
      <a:lvl5pPr marL="2076681" algn="l" defTabSz="1038341" rtl="0" eaLnBrk="1" latinLnBrk="0" hangingPunct="1">
        <a:defRPr sz="1998" kern="1200">
          <a:solidFill>
            <a:schemeClr val="tx1"/>
          </a:solidFill>
          <a:latin typeface="+mn-lt"/>
          <a:ea typeface="+mn-ea"/>
          <a:cs typeface="+mn-cs"/>
        </a:defRPr>
      </a:lvl5pPr>
      <a:lvl6pPr marL="2595851" algn="l" defTabSz="1038341" rtl="0" eaLnBrk="1" latinLnBrk="0" hangingPunct="1">
        <a:defRPr sz="1998" kern="1200">
          <a:solidFill>
            <a:schemeClr val="tx1"/>
          </a:solidFill>
          <a:latin typeface="+mn-lt"/>
          <a:ea typeface="+mn-ea"/>
          <a:cs typeface="+mn-cs"/>
        </a:defRPr>
      </a:lvl6pPr>
      <a:lvl7pPr marL="3115023" algn="l" defTabSz="1038341" rtl="0" eaLnBrk="1" latinLnBrk="0" hangingPunct="1">
        <a:defRPr sz="1998" kern="1200">
          <a:solidFill>
            <a:schemeClr val="tx1"/>
          </a:solidFill>
          <a:latin typeface="+mn-lt"/>
          <a:ea typeface="+mn-ea"/>
          <a:cs typeface="+mn-cs"/>
        </a:defRPr>
      </a:lvl7pPr>
      <a:lvl8pPr marL="3634194" algn="l" defTabSz="1038341" rtl="0" eaLnBrk="1" latinLnBrk="0" hangingPunct="1">
        <a:defRPr sz="1998" kern="1200">
          <a:solidFill>
            <a:schemeClr val="tx1"/>
          </a:solidFill>
          <a:latin typeface="+mn-lt"/>
          <a:ea typeface="+mn-ea"/>
          <a:cs typeface="+mn-cs"/>
        </a:defRPr>
      </a:lvl8pPr>
      <a:lvl9pPr marL="4153364" algn="l" defTabSz="1038341" rtl="0" eaLnBrk="1" latinLnBrk="0" hangingPunct="1">
        <a:defRPr sz="19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notesSlide" Target="../notesSlides/notesSlide1.xml"/><Relationship Id="rId5" Type="http://schemas.openxmlformats.org/officeDocument/2006/relationships/tags" Target="../tags/tag124.xml"/><Relationship Id="rId10" Type="http://schemas.openxmlformats.org/officeDocument/2006/relationships/slideLayout" Target="../slideLayouts/slideLayout7.xml"/><Relationship Id="rId4" Type="http://schemas.openxmlformats.org/officeDocument/2006/relationships/tags" Target="../tags/tag123.xml"/><Relationship Id="rId9" Type="http://schemas.openxmlformats.org/officeDocument/2006/relationships/tags" Target="../tags/tag128.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tags" Target="../tags/tag140.xml"/><Relationship Id="rId2" Type="http://schemas.openxmlformats.org/officeDocument/2006/relationships/tags" Target="../tags/tag130.xml"/><Relationship Id="rId16" Type="http://schemas.openxmlformats.org/officeDocument/2006/relationships/image" Target="../media/image29.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5" Type="http://schemas.openxmlformats.org/officeDocument/2006/relationships/notesSlide" Target="../notesSlides/notesSlide3.xml"/><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smtClean="0">
                <a:latin typeface="Archivo Narrow"/>
              </a:rPr>
              <a:t>Delivery Approach</a:t>
            </a:r>
            <a:endParaRPr lang="en-US" sz="2800" b="1" dirty="0">
              <a:latin typeface="Archivo Narrow"/>
            </a:endParaRPr>
          </a:p>
        </p:txBody>
      </p:sp>
    </p:spTree>
    <p:extLst>
      <p:ext uri="{BB962C8B-B14F-4D97-AF65-F5344CB8AC3E}">
        <p14:creationId xmlns:p14="http://schemas.microsoft.com/office/powerpoint/2010/main" val="274159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Target Operating Model is Designed to Deliver Cost Savings through Optimal Resource Utilization</a:t>
            </a:r>
            <a:endParaRPr lang="en-GB" dirty="0"/>
          </a:p>
        </p:txBody>
      </p:sp>
      <p:sp>
        <p:nvSpPr>
          <p:cNvPr id="3" name="Rectangle 2"/>
          <p:cNvSpPr/>
          <p:nvPr/>
        </p:nvSpPr>
        <p:spPr>
          <a:xfrm>
            <a:off x="1877573" y="2309481"/>
            <a:ext cx="5787341" cy="3000102"/>
          </a:xfrm>
          <a:prstGeom prst="rect">
            <a:avLst/>
          </a:prstGeom>
          <a:solidFill>
            <a:schemeClr val="bg2">
              <a:lumMod val="40000"/>
              <a:lumOff val="60000"/>
            </a:schemeClr>
          </a:solidFill>
          <a:ln>
            <a:solidFill>
              <a:schemeClr val="bg1">
                <a:lumMod val="75000"/>
              </a:schemeClr>
            </a:solidFill>
          </a:ln>
        </p:spPr>
        <p:txBody>
          <a:bodyPr wrap="square" lIns="146958" tIns="7349" rIns="0" bIns="7349" anchor="t" anchorCtr="0">
            <a:noAutofit/>
          </a:bodyPr>
          <a:lstStyle/>
          <a:p>
            <a:pPr algn="ctr" defTabSz="367417"/>
            <a:r>
              <a:rPr lang="en-US" sz="1100" b="1" i="1" kern="0" dirty="0">
                <a:solidFill>
                  <a:srgbClr val="0098C7">
                    <a:lumMod val="75000"/>
                  </a:srgbClr>
                </a:solidFill>
                <a:latin typeface="Arial Narrow" panose="020B0606020202030204" pitchFamily="34" charset="0"/>
              </a:rPr>
              <a:t>Service Delivery through Dedicated and Mutualized teams</a:t>
            </a:r>
          </a:p>
        </p:txBody>
      </p:sp>
      <p:graphicFrame>
        <p:nvGraphicFramePr>
          <p:cNvPr id="4" name="Table 2"/>
          <p:cNvGraphicFramePr>
            <a:graphicFrameLocks noGrp="1"/>
          </p:cNvGraphicFramePr>
          <p:nvPr>
            <p:extLst>
              <p:ext uri="{D42A27DB-BD31-4B8C-83A1-F6EECF244321}">
                <p14:modId xmlns:p14="http://schemas.microsoft.com/office/powerpoint/2010/main" val="2217412624"/>
              </p:ext>
            </p:extLst>
          </p:nvPr>
        </p:nvGraphicFramePr>
        <p:xfrm>
          <a:off x="8523399" y="1410170"/>
          <a:ext cx="3274901" cy="4781424"/>
        </p:xfrm>
        <a:graphic>
          <a:graphicData uri="http://schemas.openxmlformats.org/drawingml/2006/table">
            <a:tbl>
              <a:tblPr firstRow="1" bandRow="1">
                <a:tableStyleId>{5A111915-BE36-4E01-A7E5-04B1672EAD32}</a:tableStyleId>
              </a:tblPr>
              <a:tblGrid>
                <a:gridCol w="3274901"/>
              </a:tblGrid>
              <a:tr h="354204">
                <a:tc>
                  <a:txBody>
                    <a:bodyPr/>
                    <a:lstStyle/>
                    <a:p>
                      <a:pPr algn="ctr">
                        <a:lnSpc>
                          <a:spcPct val="100000"/>
                        </a:lnSpc>
                        <a:spcBef>
                          <a:spcPts val="200"/>
                        </a:spcBef>
                        <a:spcAft>
                          <a:spcPts val="400"/>
                        </a:spcAft>
                      </a:pPr>
                      <a:r>
                        <a:rPr lang="en-US" sz="1400" baseline="0" dirty="0" smtClean="0">
                          <a:latin typeface="Arial Narrow" panose="020B0606020202030204" pitchFamily="34" charset="0"/>
                        </a:rPr>
                        <a:t>Key Highlights</a:t>
                      </a:r>
                    </a:p>
                  </a:txBody>
                  <a:tcPr marL="68580" marR="68580" marT="34290" marB="3429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4414263">
                <a:tc>
                  <a:txBody>
                    <a:bodyPr/>
                    <a:lstStyle/>
                    <a:p>
                      <a:pPr marL="115888" marR="0" lvl="0" indent="-115888" algn="l" defTabSz="914342" rtl="0" eaLnBrk="1" fontAlgn="auto" latinLnBrk="0" hangingPunct="1">
                        <a:lnSpc>
                          <a:spcPct val="100000"/>
                        </a:lnSpc>
                        <a:spcBef>
                          <a:spcPts val="600"/>
                        </a:spcBef>
                        <a:spcAft>
                          <a:spcPts val="0"/>
                        </a:spcAft>
                        <a:buClr>
                          <a:schemeClr val="accent5"/>
                        </a:buClr>
                        <a:buSzTx/>
                        <a:buFont typeface="Wingdings" pitchFamily="2" charset="2"/>
                        <a:buChar char="§"/>
                        <a:tabLst/>
                        <a:defRPr/>
                      </a:pPr>
                      <a:r>
                        <a:rPr lang="en-US" sz="1100" b="1" kern="1200" dirty="0" smtClean="0">
                          <a:solidFill>
                            <a:schemeClr val="tx2">
                              <a:lumMod val="50000"/>
                            </a:schemeClr>
                          </a:solidFill>
                          <a:latin typeface="Arial Narrow" panose="020B0606020202030204" pitchFamily="34" charset="0"/>
                          <a:ea typeface="+mn-ea"/>
                          <a:cs typeface="+mn-cs"/>
                        </a:rPr>
                        <a:t>Rightshore®</a:t>
                      </a:r>
                      <a:r>
                        <a:rPr lang="en-US" sz="1100" kern="1200" dirty="0" smtClean="0">
                          <a:solidFill>
                            <a:schemeClr val="tx2">
                              <a:lumMod val="50000"/>
                            </a:schemeClr>
                          </a:solidFill>
                          <a:latin typeface="Arial Narrow" panose="020B0606020202030204" pitchFamily="34" charset="0"/>
                          <a:ea typeface="+mn-ea"/>
                          <a:cs typeface="+mn-cs"/>
                        </a:rPr>
                        <a:t> model and year-on-year resource optimization to realize</a:t>
                      </a:r>
                      <a:r>
                        <a:rPr lang="en-US" sz="1100" kern="1200" baseline="0" dirty="0" smtClean="0">
                          <a:solidFill>
                            <a:schemeClr val="tx2">
                              <a:lumMod val="50000"/>
                            </a:schemeClr>
                          </a:solidFill>
                          <a:latin typeface="Arial Narrow" panose="020B0606020202030204" pitchFamily="34" charset="0"/>
                          <a:ea typeface="+mn-ea"/>
                          <a:cs typeface="+mn-cs"/>
                        </a:rPr>
                        <a:t> Cost savings</a:t>
                      </a:r>
                      <a:endParaRPr lang="en-US" sz="1100" kern="1200" dirty="0" smtClean="0">
                        <a:solidFill>
                          <a:schemeClr val="tx2">
                            <a:lumMod val="50000"/>
                          </a:schemeClr>
                        </a:solidFill>
                        <a:latin typeface="Arial Narrow" panose="020B0606020202030204" pitchFamily="34" charset="0"/>
                        <a:ea typeface="+mn-ea"/>
                        <a:cs typeface="+mn-cs"/>
                      </a:endParaRPr>
                    </a:p>
                    <a:p>
                      <a:pPr marL="115888" marR="0" lvl="0" indent="-115888" algn="l" defTabSz="914342" rtl="0" eaLnBrk="1" fontAlgn="auto" latinLnBrk="0" hangingPunct="1">
                        <a:lnSpc>
                          <a:spcPct val="100000"/>
                        </a:lnSpc>
                        <a:spcBef>
                          <a:spcPts val="600"/>
                        </a:spcBef>
                        <a:spcAft>
                          <a:spcPts val="0"/>
                        </a:spcAft>
                        <a:buClr>
                          <a:schemeClr val="accent5"/>
                        </a:buClr>
                        <a:buSzTx/>
                        <a:buFont typeface="Wingdings" pitchFamily="2" charset="2"/>
                        <a:buChar char="§"/>
                        <a:tabLst/>
                        <a:defRPr/>
                      </a:pPr>
                      <a:r>
                        <a:rPr lang="en-US" sz="1100" b="1" kern="1200" dirty="0" smtClean="0">
                          <a:solidFill>
                            <a:schemeClr val="tx2">
                              <a:lumMod val="50000"/>
                            </a:schemeClr>
                          </a:solidFill>
                          <a:latin typeface="Arial Narrow" panose="020B0606020202030204" pitchFamily="34" charset="0"/>
                          <a:ea typeface="+mn-ea"/>
                          <a:cs typeface="+mn-cs"/>
                        </a:rPr>
                        <a:t>Service Governance</a:t>
                      </a:r>
                      <a:r>
                        <a:rPr lang="en-US" sz="1100" b="1" kern="1200" baseline="0" dirty="0" smtClean="0">
                          <a:solidFill>
                            <a:schemeClr val="tx2">
                              <a:lumMod val="50000"/>
                            </a:schemeClr>
                          </a:solidFill>
                          <a:latin typeface="Arial Narrow" panose="020B0606020202030204" pitchFamily="34" charset="0"/>
                          <a:ea typeface="+mn-ea"/>
                          <a:cs typeface="+mn-cs"/>
                        </a:rPr>
                        <a:t> </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US" sz="1100" b="0" kern="1200" dirty="0" smtClean="0">
                          <a:solidFill>
                            <a:schemeClr val="tx2">
                              <a:lumMod val="50000"/>
                            </a:schemeClr>
                          </a:solidFill>
                          <a:latin typeface="Arial Narrow" panose="020B0606020202030204" pitchFamily="34" charset="0"/>
                          <a:ea typeface="+mn-ea"/>
                          <a:cs typeface="+mn-cs"/>
                        </a:rPr>
                        <a:t>Dedicated</a:t>
                      </a:r>
                      <a:r>
                        <a:rPr lang="en-US" sz="1100" b="0" kern="1200" baseline="0" dirty="0" smtClean="0">
                          <a:solidFill>
                            <a:schemeClr val="tx2">
                              <a:lumMod val="50000"/>
                            </a:schemeClr>
                          </a:solidFill>
                          <a:latin typeface="Arial Narrow" panose="020B0606020202030204" pitchFamily="34" charset="0"/>
                          <a:ea typeface="+mn-ea"/>
                          <a:cs typeface="+mn-cs"/>
                        </a:rPr>
                        <a:t> Demand Management to drive 30/60/90 Day Demand Forecasting</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US" sz="1100" b="0" kern="1200" dirty="0" smtClean="0">
                          <a:solidFill>
                            <a:schemeClr val="tx2">
                              <a:lumMod val="50000"/>
                            </a:schemeClr>
                          </a:solidFill>
                          <a:latin typeface="Arial Narrow" panose="020B0606020202030204" pitchFamily="34" charset="0"/>
                          <a:ea typeface="+mn-ea"/>
                          <a:cs typeface="+mn-cs"/>
                        </a:rPr>
                        <a:t>Setup</a:t>
                      </a:r>
                      <a:r>
                        <a:rPr lang="en-US" sz="1100" b="0" kern="1200" baseline="0" dirty="0" smtClean="0">
                          <a:solidFill>
                            <a:schemeClr val="tx2">
                              <a:lumMod val="50000"/>
                            </a:schemeClr>
                          </a:solidFill>
                          <a:latin typeface="Arial Narrow" panose="020B0606020202030204" pitchFamily="34" charset="0"/>
                          <a:ea typeface="+mn-ea"/>
                          <a:cs typeface="+mn-cs"/>
                        </a:rPr>
                        <a:t>, Monitor and Improve S</a:t>
                      </a:r>
                      <a:r>
                        <a:rPr lang="en-US" sz="1100" b="0" kern="1200" dirty="0" smtClean="0">
                          <a:solidFill>
                            <a:schemeClr val="tx2">
                              <a:lumMod val="50000"/>
                            </a:schemeClr>
                          </a:solidFill>
                          <a:latin typeface="Arial Narrow" panose="020B0606020202030204" pitchFamily="34" charset="0"/>
                          <a:ea typeface="+mn-ea"/>
                          <a:cs typeface="+mn-cs"/>
                        </a:rPr>
                        <a:t>LAs</a:t>
                      </a:r>
                      <a:r>
                        <a:rPr lang="en-US" sz="1100" b="0" kern="1200" baseline="0" dirty="0" smtClean="0">
                          <a:solidFill>
                            <a:schemeClr val="tx2">
                              <a:lumMod val="50000"/>
                            </a:schemeClr>
                          </a:solidFill>
                          <a:latin typeface="Arial Narrow" panose="020B0606020202030204" pitchFamily="34" charset="0"/>
                          <a:ea typeface="+mn-ea"/>
                          <a:cs typeface="+mn-cs"/>
                        </a:rPr>
                        <a:t> &amp; OLAs</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US" sz="1100" b="0" kern="1200" baseline="0" dirty="0" smtClean="0">
                          <a:solidFill>
                            <a:schemeClr val="tx2">
                              <a:lumMod val="50000"/>
                            </a:schemeClr>
                          </a:solidFill>
                          <a:latin typeface="Arial Narrow" panose="020B0606020202030204" pitchFamily="34" charset="0"/>
                          <a:ea typeface="+mn-ea"/>
                          <a:cs typeface="+mn-cs"/>
                        </a:rPr>
                        <a:t>OLAs will be setup jointly working the Selective and 3</a:t>
                      </a:r>
                      <a:r>
                        <a:rPr lang="en-US" sz="1100" b="0" kern="1200" baseline="30000" dirty="0" smtClean="0">
                          <a:solidFill>
                            <a:schemeClr val="tx2">
                              <a:lumMod val="50000"/>
                            </a:schemeClr>
                          </a:solidFill>
                          <a:latin typeface="Arial Narrow" panose="020B0606020202030204" pitchFamily="34" charset="0"/>
                          <a:ea typeface="+mn-ea"/>
                          <a:cs typeface="+mn-cs"/>
                        </a:rPr>
                        <a:t>rd</a:t>
                      </a:r>
                      <a:r>
                        <a:rPr lang="en-US" sz="1100" b="0" kern="1200" baseline="0" dirty="0" smtClean="0">
                          <a:solidFill>
                            <a:schemeClr val="tx2">
                              <a:lumMod val="50000"/>
                            </a:schemeClr>
                          </a:solidFill>
                          <a:latin typeface="Arial Narrow" panose="020B0606020202030204" pitchFamily="34" charset="0"/>
                          <a:ea typeface="+mn-ea"/>
                          <a:cs typeface="+mn-cs"/>
                        </a:rPr>
                        <a:t> party providers </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US" sz="1100" b="0" kern="1200" baseline="0" dirty="0" smtClean="0">
                          <a:solidFill>
                            <a:schemeClr val="tx2">
                              <a:lumMod val="50000"/>
                            </a:schemeClr>
                          </a:solidFill>
                          <a:latin typeface="Arial Narrow" panose="020B0606020202030204" pitchFamily="34" charset="0"/>
                          <a:ea typeface="+mn-ea"/>
                          <a:cs typeface="+mn-cs"/>
                        </a:rPr>
                        <a:t>Provide Transparent Governance – </a:t>
                      </a:r>
                      <a:r>
                        <a:rPr lang="en-US" sz="1100" b="1" kern="1200" dirty="0" smtClean="0">
                          <a:solidFill>
                            <a:schemeClr val="tx2">
                              <a:lumMod val="50000"/>
                            </a:schemeClr>
                          </a:solidFill>
                          <a:latin typeface="Arial Narrow" panose="020B0606020202030204" pitchFamily="34" charset="0"/>
                          <a:ea typeface="+mn-ea"/>
                          <a:cs typeface="+mn-cs"/>
                        </a:rPr>
                        <a:t>Real time SLA dashboard</a:t>
                      </a:r>
                      <a:r>
                        <a:rPr lang="en-US" sz="1100" b="1" kern="1200" baseline="0" dirty="0" smtClean="0">
                          <a:solidFill>
                            <a:schemeClr val="tx2">
                              <a:lumMod val="50000"/>
                            </a:schemeClr>
                          </a:solidFill>
                          <a:latin typeface="Arial Narrow" panose="020B0606020202030204" pitchFamily="34" charset="0"/>
                          <a:ea typeface="+mn-ea"/>
                          <a:cs typeface="+mn-cs"/>
                        </a:rPr>
                        <a:t> with Delivery Command Center. </a:t>
                      </a:r>
                    </a:p>
                    <a:p>
                      <a:pPr marL="115888" marR="0" lvl="0" indent="-115888" algn="l" defTabSz="914342" rtl="0" eaLnBrk="1" fontAlgn="auto" latinLnBrk="0" hangingPunct="1">
                        <a:lnSpc>
                          <a:spcPct val="100000"/>
                        </a:lnSpc>
                        <a:spcBef>
                          <a:spcPts val="600"/>
                        </a:spcBef>
                        <a:spcAft>
                          <a:spcPts val="0"/>
                        </a:spcAft>
                        <a:buClr>
                          <a:schemeClr val="accent5"/>
                        </a:buClr>
                        <a:buSzTx/>
                        <a:buFont typeface="Wingdings" pitchFamily="2" charset="2"/>
                        <a:buChar char="§"/>
                        <a:tabLst/>
                        <a:defRPr/>
                      </a:pPr>
                      <a:r>
                        <a:rPr lang="en-GB" sz="1100" b="1" kern="1200" dirty="0" smtClean="0">
                          <a:solidFill>
                            <a:schemeClr val="tx2">
                              <a:lumMod val="50000"/>
                            </a:schemeClr>
                          </a:solidFill>
                          <a:latin typeface="Arial Narrow" panose="020B0606020202030204" pitchFamily="34" charset="0"/>
                          <a:ea typeface="+mn-ea"/>
                          <a:cs typeface="+mn-cs"/>
                        </a:rPr>
                        <a:t>Service</a:t>
                      </a:r>
                      <a:r>
                        <a:rPr lang="en-GB" sz="1100" b="1" kern="1200" baseline="0" dirty="0" smtClean="0">
                          <a:solidFill>
                            <a:schemeClr val="tx2">
                              <a:lumMod val="50000"/>
                            </a:schemeClr>
                          </a:solidFill>
                          <a:latin typeface="Arial Narrow" panose="020B0606020202030204" pitchFamily="34" charset="0"/>
                          <a:ea typeface="+mn-ea"/>
                          <a:cs typeface="+mn-cs"/>
                        </a:rPr>
                        <a:t> Delivery </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GB" sz="1100" b="0" kern="1200" dirty="0" smtClean="0">
                          <a:solidFill>
                            <a:schemeClr val="tx2">
                              <a:lumMod val="50000"/>
                            </a:schemeClr>
                          </a:solidFill>
                          <a:latin typeface="Arial Narrow" panose="020B0606020202030204" pitchFamily="34" charset="0"/>
                          <a:ea typeface="+mn-ea"/>
                          <a:cs typeface="+mn-cs"/>
                        </a:rPr>
                        <a:t>Right blend of </a:t>
                      </a:r>
                      <a:r>
                        <a:rPr lang="en-US" sz="1100" b="0" kern="1200" dirty="0" smtClean="0">
                          <a:solidFill>
                            <a:schemeClr val="tx2">
                              <a:lumMod val="50000"/>
                            </a:schemeClr>
                          </a:solidFill>
                          <a:latin typeface="Arial Narrow" panose="020B0606020202030204" pitchFamily="34" charset="0"/>
                          <a:ea typeface="+mn-ea"/>
                          <a:cs typeface="+mn-cs"/>
                        </a:rPr>
                        <a:t>dedicated domain aligned teams (i.e. Policy Admin and Claims), mutualized technology resource pools (i.e. Mainframe, .NET etc.) </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GB" sz="1100" b="0" kern="1200" dirty="0" smtClean="0">
                          <a:solidFill>
                            <a:schemeClr val="tx2">
                              <a:lumMod val="50000"/>
                            </a:schemeClr>
                          </a:solidFill>
                          <a:latin typeface="Arial Narrow" panose="020B0606020202030204" pitchFamily="34" charset="0"/>
                          <a:ea typeface="+mn-ea"/>
                          <a:cs typeface="+mn-cs"/>
                        </a:rPr>
                        <a:t>Cross-functional and shared L2 team </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GB" sz="1100" b="0" kern="1200" dirty="0" smtClean="0">
                          <a:solidFill>
                            <a:schemeClr val="tx2">
                              <a:lumMod val="50000"/>
                            </a:schemeClr>
                          </a:solidFill>
                          <a:latin typeface="Arial Narrow" panose="020B0606020202030204" pitchFamily="34" charset="0"/>
                          <a:ea typeface="+mn-ea"/>
                          <a:cs typeface="+mn-cs"/>
                        </a:rPr>
                        <a:t>SWAT Team for handling Critical Issues and provide business support across applications</a:t>
                      </a:r>
                    </a:p>
                    <a:p>
                      <a:pPr marL="285750" marR="0" lvl="1" indent="-171450" algn="l" defTabSz="914342"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a:pPr>
                      <a:r>
                        <a:rPr lang="en-GB" sz="1100" b="0" kern="1200" dirty="0" smtClean="0">
                          <a:solidFill>
                            <a:schemeClr val="tx2">
                              <a:lumMod val="50000"/>
                            </a:schemeClr>
                          </a:solidFill>
                          <a:latin typeface="Arial Narrow" panose="020B0606020202030204" pitchFamily="34" charset="0"/>
                          <a:ea typeface="+mn-ea"/>
                          <a:cs typeface="+mn-cs"/>
                        </a:rPr>
                        <a:t>Core and Flex team for Enhancements Code changes and Break-fix / Problem Management</a:t>
                      </a:r>
                    </a:p>
                    <a:p>
                      <a:pPr marL="115888" marR="0" lvl="0" indent="-115888" algn="l" defTabSz="914342" rtl="0" eaLnBrk="1" fontAlgn="auto" latinLnBrk="0" hangingPunct="1">
                        <a:lnSpc>
                          <a:spcPct val="100000"/>
                        </a:lnSpc>
                        <a:spcBef>
                          <a:spcPts val="600"/>
                        </a:spcBef>
                        <a:spcAft>
                          <a:spcPts val="0"/>
                        </a:spcAft>
                        <a:buClr>
                          <a:schemeClr val="accent5"/>
                        </a:buClr>
                        <a:buSzTx/>
                        <a:buFont typeface="Wingdings" pitchFamily="2" charset="2"/>
                        <a:buChar char="§"/>
                        <a:tabLst/>
                        <a:defRPr/>
                      </a:pPr>
                      <a:r>
                        <a:rPr lang="en-GB" sz="1100" b="1" kern="1200" dirty="0" smtClean="0">
                          <a:solidFill>
                            <a:schemeClr val="tx2">
                              <a:lumMod val="50000"/>
                            </a:schemeClr>
                          </a:solidFill>
                          <a:latin typeface="Arial Narrow" panose="020B0606020202030204" pitchFamily="34" charset="0"/>
                          <a:ea typeface="+mn-ea"/>
                          <a:cs typeface="+mn-cs"/>
                        </a:rPr>
                        <a:t>Continuous Service improvements</a:t>
                      </a:r>
                      <a:r>
                        <a:rPr lang="en-GB" sz="1100" b="0" kern="1200" dirty="0" smtClean="0">
                          <a:solidFill>
                            <a:schemeClr val="tx2">
                              <a:lumMod val="50000"/>
                            </a:schemeClr>
                          </a:solidFill>
                          <a:latin typeface="Arial Narrow" panose="020B0606020202030204" pitchFamily="34" charset="0"/>
                          <a:ea typeface="+mn-ea"/>
                          <a:cs typeface="+mn-cs"/>
                        </a:rPr>
                        <a:t> through the use of Capgemini’s assets and accelerators</a:t>
                      </a:r>
                    </a:p>
                  </a:txBody>
                  <a:tcPr marL="68580" marR="68580" marT="34290" marB="3429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bl>
          </a:graphicData>
        </a:graphic>
      </p:graphicFrame>
      <p:sp>
        <p:nvSpPr>
          <p:cNvPr id="5" name="Rectangle 4"/>
          <p:cNvSpPr/>
          <p:nvPr/>
        </p:nvSpPr>
        <p:spPr>
          <a:xfrm>
            <a:off x="8128816" y="1415327"/>
            <a:ext cx="333617" cy="4767566"/>
          </a:xfrm>
          <a:prstGeom prst="rect">
            <a:avLst/>
          </a:prstGeom>
          <a:solidFill>
            <a:sysClr val="window" lastClr="FFFFFF">
              <a:lumMod val="75000"/>
            </a:sysClr>
          </a:solidFill>
          <a:ln w="9525" cap="flat" cmpd="sng" algn="ctr">
            <a:solidFill>
              <a:sysClr val="window" lastClr="FFFFFF">
                <a:lumMod val="75000"/>
              </a:sysClr>
            </a:solidFill>
            <a:prstDash val="solid"/>
          </a:ln>
          <a:effectLst/>
        </p:spPr>
        <p:txBody>
          <a:bodyPr vert="vert270"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sz="1400" b="1" kern="0" dirty="0">
                <a:solidFill>
                  <a:srgbClr val="998C85">
                    <a:lumMod val="50000"/>
                  </a:srgbClr>
                </a:solidFill>
                <a:latin typeface="Arial Narrow" panose="020B0606020202030204" pitchFamily="34" charset="0"/>
              </a:rPr>
              <a:t>Other third Party Suppliers/Vendors</a:t>
            </a:r>
            <a:endParaRPr kumimoji="0" lang="en-US" sz="1400" b="1" i="0" u="none" strike="noStrike" kern="0" cap="none" spc="0" normalizeH="0" baseline="0" noProof="0" dirty="0" smtClean="0">
              <a:ln>
                <a:noFill/>
              </a:ln>
              <a:solidFill>
                <a:srgbClr val="998C85">
                  <a:lumMod val="50000"/>
                </a:srgbClr>
              </a:solidFill>
              <a:effectLst/>
              <a:uLnTx/>
              <a:uFillTx/>
              <a:latin typeface="Arial Narrow" panose="020B0606020202030204" pitchFamily="34" charset="0"/>
            </a:endParaRPr>
          </a:p>
          <a:p>
            <a:pPr marL="0" marR="0" lvl="0" indent="0" algn="ctr" defTabSz="957756"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998C85">
                  <a:lumMod val="50000"/>
                </a:srgbClr>
              </a:solidFill>
              <a:effectLst/>
              <a:uLnTx/>
              <a:uFillTx/>
              <a:latin typeface="Arial Narrow" panose="020B0606020202030204" pitchFamily="34" charset="0"/>
            </a:endParaRPr>
          </a:p>
        </p:txBody>
      </p:sp>
      <p:sp>
        <p:nvSpPr>
          <p:cNvPr id="6" name="Left-Right Arrow 104"/>
          <p:cNvSpPr>
            <a:spLocks noChangeArrowheads="1"/>
          </p:cNvSpPr>
          <p:nvPr/>
        </p:nvSpPr>
        <p:spPr bwMode="auto">
          <a:xfrm>
            <a:off x="7750133" y="3407157"/>
            <a:ext cx="346971" cy="212545"/>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7" name="TextBox 6"/>
          <p:cNvSpPr txBox="1"/>
          <p:nvPr/>
        </p:nvSpPr>
        <p:spPr>
          <a:xfrm>
            <a:off x="7675043" y="3589312"/>
            <a:ext cx="463588" cy="246221"/>
          </a:xfrm>
          <a:prstGeom prst="rect">
            <a:avLst/>
          </a:prstGeom>
          <a:noFill/>
        </p:spPr>
        <p:txBody>
          <a:bodyPr wrap="none" rtlCol="0">
            <a:spAutoFit/>
          </a:bodyPr>
          <a:lstStyle/>
          <a:p>
            <a:pPr marL="0" marR="0" lvl="0" indent="0" defTabSz="957756" eaLnBrk="1" fontAlgn="auto" latinLnBrk="0" hangingPunct="1">
              <a:lnSpc>
                <a:spcPct val="100000"/>
              </a:lnSpc>
              <a:spcBef>
                <a:spcPts val="0"/>
              </a:spcBef>
              <a:spcAft>
                <a:spcPts val="0"/>
              </a:spcAft>
              <a:buClrTx/>
              <a:buSzTx/>
              <a:buFontTx/>
              <a:buNone/>
              <a:tabLst/>
              <a:defRPr/>
            </a:pPr>
            <a:r>
              <a:rPr lang="en-US" sz="1000" b="1" kern="0" dirty="0">
                <a:solidFill>
                  <a:srgbClr val="263147"/>
                </a:solidFill>
                <a:latin typeface="Arial Narrow" panose="020B0606020202030204" pitchFamily="34" charset="0"/>
              </a:rPr>
              <a:t>OLAs</a:t>
            </a:r>
            <a:endParaRPr kumimoji="0" lang="en-US" sz="1000" b="1" i="0" u="none" strike="noStrike" kern="0" cap="none" spc="0" normalizeH="0" baseline="0" noProof="0" dirty="0" smtClean="0">
              <a:ln>
                <a:noFill/>
              </a:ln>
              <a:solidFill>
                <a:srgbClr val="263147"/>
              </a:solidFill>
              <a:effectLst/>
              <a:uLnTx/>
              <a:uFillTx/>
              <a:latin typeface="Arial Narrow" panose="020B0606020202030204" pitchFamily="34" charset="0"/>
            </a:endParaRPr>
          </a:p>
        </p:txBody>
      </p:sp>
      <p:sp>
        <p:nvSpPr>
          <p:cNvPr id="8" name="Left-Right Arrow 104"/>
          <p:cNvSpPr>
            <a:spLocks noChangeArrowheads="1"/>
          </p:cNvSpPr>
          <p:nvPr/>
        </p:nvSpPr>
        <p:spPr bwMode="auto">
          <a:xfrm>
            <a:off x="7753677" y="1747370"/>
            <a:ext cx="346971" cy="212545"/>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9" name="TextBox 8"/>
          <p:cNvSpPr txBox="1"/>
          <p:nvPr/>
        </p:nvSpPr>
        <p:spPr>
          <a:xfrm>
            <a:off x="7678587" y="1929524"/>
            <a:ext cx="463588" cy="246221"/>
          </a:xfrm>
          <a:prstGeom prst="rect">
            <a:avLst/>
          </a:prstGeom>
          <a:noFill/>
        </p:spPr>
        <p:txBody>
          <a:bodyPr wrap="none" rtlCol="0">
            <a:spAutoFit/>
          </a:bodyPr>
          <a:lstStyle/>
          <a:p>
            <a:pPr marL="0" marR="0" lvl="0" indent="0" defTabSz="957756" eaLnBrk="1" fontAlgn="auto" latinLnBrk="0" hangingPunct="1">
              <a:lnSpc>
                <a:spcPct val="100000"/>
              </a:lnSpc>
              <a:spcBef>
                <a:spcPts val="0"/>
              </a:spcBef>
              <a:spcAft>
                <a:spcPts val="0"/>
              </a:spcAft>
              <a:buClrTx/>
              <a:buSzTx/>
              <a:buFontTx/>
              <a:buNone/>
              <a:tabLst/>
              <a:defRPr/>
            </a:pPr>
            <a:r>
              <a:rPr lang="en-US" sz="1000" b="1" kern="0" dirty="0">
                <a:solidFill>
                  <a:srgbClr val="263147"/>
                </a:solidFill>
                <a:latin typeface="Arial Narrow" panose="020B0606020202030204" pitchFamily="34" charset="0"/>
              </a:rPr>
              <a:t>OLAs</a:t>
            </a:r>
            <a:endParaRPr kumimoji="0" lang="en-US" sz="1000" b="1" i="0" u="none" strike="noStrike" kern="0" cap="none" spc="0" normalizeH="0" baseline="0" noProof="0" dirty="0" smtClean="0">
              <a:ln>
                <a:noFill/>
              </a:ln>
              <a:solidFill>
                <a:srgbClr val="263147"/>
              </a:solidFill>
              <a:effectLst/>
              <a:uLnTx/>
              <a:uFillTx/>
              <a:latin typeface="Arial Narrow" panose="020B0606020202030204" pitchFamily="34" charset="0"/>
            </a:endParaRPr>
          </a:p>
        </p:txBody>
      </p:sp>
      <p:sp>
        <p:nvSpPr>
          <p:cNvPr id="10" name="Left-Right Arrow 104"/>
          <p:cNvSpPr>
            <a:spLocks noChangeArrowheads="1"/>
          </p:cNvSpPr>
          <p:nvPr/>
        </p:nvSpPr>
        <p:spPr bwMode="auto">
          <a:xfrm>
            <a:off x="7746589" y="4990522"/>
            <a:ext cx="346971" cy="212545"/>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11" name="TextBox 10"/>
          <p:cNvSpPr txBox="1"/>
          <p:nvPr/>
        </p:nvSpPr>
        <p:spPr>
          <a:xfrm>
            <a:off x="7671499" y="5172677"/>
            <a:ext cx="463588" cy="246221"/>
          </a:xfrm>
          <a:prstGeom prst="rect">
            <a:avLst/>
          </a:prstGeom>
          <a:noFill/>
        </p:spPr>
        <p:txBody>
          <a:bodyPr wrap="none" rtlCol="0">
            <a:spAutoFit/>
          </a:bodyPr>
          <a:lstStyle/>
          <a:p>
            <a:pPr marL="0" marR="0" lvl="0" indent="0" defTabSz="957756" eaLnBrk="1" fontAlgn="auto" latinLnBrk="0" hangingPunct="1">
              <a:lnSpc>
                <a:spcPct val="100000"/>
              </a:lnSpc>
              <a:spcBef>
                <a:spcPts val="0"/>
              </a:spcBef>
              <a:spcAft>
                <a:spcPts val="0"/>
              </a:spcAft>
              <a:buClrTx/>
              <a:buSzTx/>
              <a:buFontTx/>
              <a:buNone/>
              <a:tabLst/>
              <a:defRPr/>
            </a:pPr>
            <a:r>
              <a:rPr lang="en-US" sz="1000" b="1" kern="0" dirty="0">
                <a:solidFill>
                  <a:srgbClr val="263147"/>
                </a:solidFill>
                <a:latin typeface="Arial Narrow" panose="020B0606020202030204" pitchFamily="34" charset="0"/>
              </a:rPr>
              <a:t>OLAs</a:t>
            </a:r>
            <a:endParaRPr kumimoji="0" lang="en-US" sz="1000" b="1" i="0" u="none" strike="noStrike" kern="0" cap="none" spc="0" normalizeH="0" baseline="0" noProof="0" dirty="0" smtClean="0">
              <a:ln>
                <a:noFill/>
              </a:ln>
              <a:solidFill>
                <a:srgbClr val="263147"/>
              </a:solidFill>
              <a:effectLst/>
              <a:uLnTx/>
              <a:uFillTx/>
              <a:latin typeface="Arial Narrow" panose="020B0606020202030204" pitchFamily="34" charset="0"/>
            </a:endParaRPr>
          </a:p>
        </p:txBody>
      </p:sp>
      <p:sp>
        <p:nvSpPr>
          <p:cNvPr id="12" name="Rectangle 11"/>
          <p:cNvSpPr>
            <a:spLocks/>
          </p:cNvSpPr>
          <p:nvPr/>
        </p:nvSpPr>
        <p:spPr>
          <a:xfrm>
            <a:off x="1835919" y="1744344"/>
            <a:ext cx="5912609" cy="4525424"/>
          </a:xfrm>
          <a:prstGeom prst="rect">
            <a:avLst/>
          </a:prstGeom>
          <a:noFill/>
          <a:ln w="3175" cap="flat" cmpd="sng" algn="ctr">
            <a:solidFill>
              <a:srgbClr val="0070C0"/>
            </a:solidFill>
            <a:prstDash val="solid"/>
          </a:ln>
          <a:effectLst/>
        </p:spPr>
        <p:txBody>
          <a:bodyPr rtlCol="0" anchor="ctr"/>
          <a:lstStyle>
            <a:defPPr>
              <a:defRPr lang="de-DE"/>
            </a:defPPr>
            <a:lvl1pPr marL="0" algn="l" defTabSz="507967" rtl="0" eaLnBrk="1" latinLnBrk="0" hangingPunct="1">
              <a:defRPr sz="1008" kern="1200">
                <a:solidFill>
                  <a:schemeClr val="lt1"/>
                </a:solidFill>
                <a:latin typeface="+mn-lt"/>
                <a:ea typeface="+mn-ea"/>
                <a:cs typeface="+mn-cs"/>
              </a:defRPr>
            </a:lvl1pPr>
            <a:lvl2pPr marL="253983" algn="l" defTabSz="507967" rtl="0" eaLnBrk="1" latinLnBrk="0" hangingPunct="1">
              <a:defRPr sz="1008" kern="1200">
                <a:solidFill>
                  <a:schemeClr val="lt1"/>
                </a:solidFill>
                <a:latin typeface="+mn-lt"/>
                <a:ea typeface="+mn-ea"/>
                <a:cs typeface="+mn-cs"/>
              </a:defRPr>
            </a:lvl2pPr>
            <a:lvl3pPr marL="507967" algn="l" defTabSz="507967" rtl="0" eaLnBrk="1" latinLnBrk="0" hangingPunct="1">
              <a:defRPr sz="1008" kern="1200">
                <a:solidFill>
                  <a:schemeClr val="lt1"/>
                </a:solidFill>
                <a:latin typeface="+mn-lt"/>
                <a:ea typeface="+mn-ea"/>
                <a:cs typeface="+mn-cs"/>
              </a:defRPr>
            </a:lvl3pPr>
            <a:lvl4pPr marL="761950" algn="l" defTabSz="507967" rtl="0" eaLnBrk="1" latinLnBrk="0" hangingPunct="1">
              <a:defRPr sz="1008" kern="1200">
                <a:solidFill>
                  <a:schemeClr val="lt1"/>
                </a:solidFill>
                <a:latin typeface="+mn-lt"/>
                <a:ea typeface="+mn-ea"/>
                <a:cs typeface="+mn-cs"/>
              </a:defRPr>
            </a:lvl4pPr>
            <a:lvl5pPr marL="1015930" algn="l" defTabSz="507967" rtl="0" eaLnBrk="1" latinLnBrk="0" hangingPunct="1">
              <a:defRPr sz="1008" kern="1200">
                <a:solidFill>
                  <a:schemeClr val="lt1"/>
                </a:solidFill>
                <a:latin typeface="+mn-lt"/>
                <a:ea typeface="+mn-ea"/>
                <a:cs typeface="+mn-cs"/>
              </a:defRPr>
            </a:lvl5pPr>
            <a:lvl6pPr marL="1269915" algn="l" defTabSz="507967" rtl="0" eaLnBrk="1" latinLnBrk="0" hangingPunct="1">
              <a:defRPr sz="1008" kern="1200">
                <a:solidFill>
                  <a:schemeClr val="lt1"/>
                </a:solidFill>
                <a:latin typeface="+mn-lt"/>
                <a:ea typeface="+mn-ea"/>
                <a:cs typeface="+mn-cs"/>
              </a:defRPr>
            </a:lvl6pPr>
            <a:lvl7pPr marL="1523900" algn="l" defTabSz="507967" rtl="0" eaLnBrk="1" latinLnBrk="0" hangingPunct="1">
              <a:defRPr sz="1008" kern="1200">
                <a:solidFill>
                  <a:schemeClr val="lt1"/>
                </a:solidFill>
                <a:latin typeface="+mn-lt"/>
                <a:ea typeface="+mn-ea"/>
                <a:cs typeface="+mn-cs"/>
              </a:defRPr>
            </a:lvl7pPr>
            <a:lvl8pPr marL="1777885" algn="l" defTabSz="507967" rtl="0" eaLnBrk="1" latinLnBrk="0" hangingPunct="1">
              <a:defRPr sz="1008" kern="1200">
                <a:solidFill>
                  <a:schemeClr val="lt1"/>
                </a:solidFill>
                <a:latin typeface="+mn-lt"/>
                <a:ea typeface="+mn-ea"/>
                <a:cs typeface="+mn-cs"/>
              </a:defRPr>
            </a:lvl8pPr>
            <a:lvl9pPr marL="2031867" algn="l" defTabSz="507967" rtl="0" eaLnBrk="1" latinLnBrk="0" hangingPunct="1">
              <a:defRPr sz="1008" kern="1200">
                <a:solidFill>
                  <a:schemeClr val="lt1"/>
                </a:solidFill>
                <a:latin typeface="+mn-lt"/>
                <a:ea typeface="+mn-ea"/>
                <a:cs typeface="+mn-cs"/>
              </a:defRPr>
            </a:lvl9pPr>
          </a:lstStyle>
          <a:p>
            <a:pPr marL="0" marR="0" lvl="0" indent="0" algn="ctr" defTabSz="5079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13" name="Rectangle 12"/>
          <p:cNvSpPr/>
          <p:nvPr/>
        </p:nvSpPr>
        <p:spPr>
          <a:xfrm>
            <a:off x="1886168" y="1439135"/>
            <a:ext cx="5787341" cy="814847"/>
          </a:xfrm>
          <a:prstGeom prst="rect">
            <a:avLst/>
          </a:prstGeom>
          <a:solidFill>
            <a:schemeClr val="bg2">
              <a:lumMod val="40000"/>
              <a:lumOff val="60000"/>
            </a:schemeClr>
          </a:solidFill>
          <a:ln>
            <a:solidFill>
              <a:schemeClr val="bg1">
                <a:lumMod val="75000"/>
              </a:schemeClr>
            </a:solidFill>
          </a:ln>
        </p:spPr>
        <p:txBody>
          <a:bodyPr wrap="square" lIns="146958" tIns="7349" rIns="0" bIns="7349" anchor="t" anchorCtr="0">
            <a:noAutofit/>
          </a:bodyPr>
          <a:lstStyle/>
          <a:p>
            <a:pPr algn="ctr" defTabSz="367417"/>
            <a:r>
              <a:rPr lang="en-US" sz="1100" b="1" i="1" kern="0" dirty="0">
                <a:solidFill>
                  <a:srgbClr val="0098C7">
                    <a:lumMod val="75000"/>
                  </a:srgbClr>
                </a:solidFill>
                <a:latin typeface="Arial Narrow" panose="020B0606020202030204" pitchFamily="34" charset="0"/>
              </a:rPr>
              <a:t>Collaborative Governance and Reporting </a:t>
            </a:r>
          </a:p>
        </p:txBody>
      </p:sp>
      <p:sp>
        <p:nvSpPr>
          <p:cNvPr id="14" name="Rounded Rectangle 13"/>
          <p:cNvSpPr/>
          <p:nvPr/>
        </p:nvSpPr>
        <p:spPr bwMode="auto">
          <a:xfrm rot="16200000">
            <a:off x="6143623" y="465933"/>
            <a:ext cx="144134" cy="2489703"/>
          </a:xfrm>
          <a:prstGeom prst="roundRect">
            <a:avLst/>
          </a:prstGeom>
          <a:solidFill>
            <a:srgbClr val="C1F0FF"/>
          </a:solidFill>
          <a:ln w="3175"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r>
              <a:rPr lang="en-US" sz="1100" b="1" kern="0" dirty="0">
                <a:solidFill>
                  <a:srgbClr val="998C85">
                    <a:lumMod val="50000"/>
                  </a:srgbClr>
                </a:solidFill>
                <a:latin typeface="Arial Narrow" panose="020B0606020202030204" pitchFamily="34" charset="0"/>
                <a:cs typeface="Arial" pitchFamily="34" charset="0"/>
              </a:rPr>
              <a:t>Service Level Management</a:t>
            </a:r>
            <a:endParaRPr kumimoji="0" lang="en-US" sz="1100" b="1" i="0" u="none" strike="noStrike" kern="0" cap="none" spc="0" normalizeH="0" baseline="0" noProof="0" dirty="0">
              <a:ln>
                <a:noFill/>
              </a:ln>
              <a:solidFill>
                <a:srgbClr val="998C85">
                  <a:lumMod val="50000"/>
                </a:srgbClr>
              </a:solidFill>
              <a:effectLst/>
              <a:uLnTx/>
              <a:uFillTx/>
              <a:latin typeface="Arial Narrow" panose="020B0606020202030204" pitchFamily="34" charset="0"/>
              <a:cs typeface="Arial" pitchFamily="34" charset="0"/>
            </a:endParaRPr>
          </a:p>
        </p:txBody>
      </p:sp>
      <p:sp>
        <p:nvSpPr>
          <p:cNvPr id="15" name="Rounded Rectangle 14"/>
          <p:cNvSpPr/>
          <p:nvPr/>
        </p:nvSpPr>
        <p:spPr bwMode="auto">
          <a:xfrm rot="16200000">
            <a:off x="4743239" y="-556368"/>
            <a:ext cx="153418" cy="5281188"/>
          </a:xfrm>
          <a:prstGeom prst="roundRect">
            <a:avLst/>
          </a:prstGeom>
          <a:solidFill>
            <a:srgbClr val="C1F0FF"/>
          </a:solidFill>
          <a:ln w="3175"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r>
              <a:rPr lang="en-US" sz="1100" b="1" kern="0" dirty="0">
                <a:solidFill>
                  <a:srgbClr val="998C85">
                    <a:lumMod val="50000"/>
                  </a:srgbClr>
                </a:solidFill>
                <a:latin typeface="Arial Narrow" panose="020B0606020202030204" pitchFamily="34" charset="0"/>
                <a:cs typeface="Arial" pitchFamily="34" charset="0"/>
              </a:rPr>
              <a:t>Real time reporting – DCC</a:t>
            </a:r>
            <a:endParaRPr kumimoji="0" lang="en-US" sz="1100" b="1" i="0" u="none" strike="noStrike" kern="0" cap="none" spc="0" normalizeH="0" baseline="0" noProof="0" dirty="0">
              <a:ln>
                <a:noFill/>
              </a:ln>
              <a:solidFill>
                <a:srgbClr val="998C85">
                  <a:lumMod val="50000"/>
                </a:srgbClr>
              </a:solidFill>
              <a:effectLst/>
              <a:uLnTx/>
              <a:uFillTx/>
              <a:latin typeface="Arial Narrow" panose="020B0606020202030204" pitchFamily="34" charset="0"/>
              <a:cs typeface="Arial" pitchFamily="34" charset="0"/>
            </a:endParaRPr>
          </a:p>
        </p:txBody>
      </p:sp>
      <p:sp>
        <p:nvSpPr>
          <p:cNvPr id="16" name="Rectangle 15"/>
          <p:cNvSpPr/>
          <p:nvPr/>
        </p:nvSpPr>
        <p:spPr bwMode="auto">
          <a:xfrm rot="5400000">
            <a:off x="1622138" y="3443143"/>
            <a:ext cx="2791852" cy="880719"/>
          </a:xfrm>
          <a:prstGeom prst="rect">
            <a:avLst/>
          </a:prstGeom>
          <a:solidFill>
            <a:schemeClr val="accent1">
              <a:lumMod val="60000"/>
              <a:lumOff val="40000"/>
            </a:schemeClr>
          </a:solidFill>
          <a:ln w="3175" cap="flat" cmpd="sng" algn="ctr">
            <a:noFill/>
            <a:prstDash val="solid"/>
            <a:round/>
            <a:headEnd type="none" w="med" len="med"/>
            <a:tailEnd type="none" w="med" len="med"/>
          </a:ln>
          <a:effectLst/>
        </p:spPr>
        <p:txBody>
          <a:bodyPr vert="vert270" wrap="square" lIns="33913" tIns="16957" rIns="33913" bIns="16957" numCol="1" rtlCol="0" anchor="t"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507967" rtl="0" eaLnBrk="0" fontAlgn="base" latinLnBrk="0" hangingPunct="0">
              <a:lnSpc>
                <a:spcPct val="85000"/>
              </a:lnSpc>
              <a:spcBef>
                <a:spcPct val="0"/>
              </a:spcBef>
              <a:spcAft>
                <a:spcPct val="0"/>
              </a:spcAft>
              <a:buClrTx/>
              <a:buSzTx/>
              <a:buFontTx/>
              <a:buNone/>
              <a:tabLst/>
              <a:defRPr/>
            </a:pPr>
            <a:r>
              <a:rPr lang="en-US" sz="1100" b="1" kern="0" dirty="0">
                <a:solidFill>
                  <a:srgbClr val="263147"/>
                </a:solidFill>
                <a:latin typeface="Arial Narrow" panose="020B0606020202030204" pitchFamily="34" charset="0"/>
                <a:cs typeface="Arial" charset="0"/>
              </a:rPr>
              <a:t>CLAS</a:t>
            </a:r>
            <a:endParaRPr kumimoji="0" lang="en-US" sz="1100" b="1" i="0"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17" name="Rounded Rectangle 16"/>
          <p:cNvSpPr/>
          <p:nvPr/>
        </p:nvSpPr>
        <p:spPr bwMode="auto">
          <a:xfrm rot="16200000">
            <a:off x="3286242" y="523039"/>
            <a:ext cx="147434" cy="2372413"/>
          </a:xfrm>
          <a:prstGeom prst="roundRect">
            <a:avLst/>
          </a:prstGeom>
          <a:solidFill>
            <a:srgbClr val="C1F0FF"/>
          </a:solidFill>
          <a:ln w="3175"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r>
              <a:rPr lang="en-US" sz="1100" b="1" kern="0" dirty="0">
                <a:solidFill>
                  <a:srgbClr val="998C85">
                    <a:lumMod val="50000"/>
                  </a:srgbClr>
                </a:solidFill>
                <a:latin typeface="Arial Narrow" panose="020B0606020202030204" pitchFamily="34" charset="0"/>
                <a:cs typeface="Arial" pitchFamily="34" charset="0"/>
              </a:rPr>
              <a:t>Demand Management</a:t>
            </a:r>
            <a:endParaRPr kumimoji="0" lang="en-US" sz="1100" b="1" i="0" u="none" strike="noStrike" kern="0" cap="none" spc="0" normalizeH="0" baseline="0" noProof="0" dirty="0">
              <a:ln>
                <a:noFill/>
              </a:ln>
              <a:solidFill>
                <a:srgbClr val="998C85">
                  <a:lumMod val="50000"/>
                </a:srgbClr>
              </a:solidFill>
              <a:effectLst/>
              <a:uLnTx/>
              <a:uFillTx/>
              <a:latin typeface="Arial Narrow" panose="020B0606020202030204" pitchFamily="34" charset="0"/>
              <a:cs typeface="Arial" pitchFamily="34" charset="0"/>
            </a:endParaRPr>
          </a:p>
        </p:txBody>
      </p:sp>
      <p:sp>
        <p:nvSpPr>
          <p:cNvPr id="18" name="Rounded Rectangle 17"/>
          <p:cNvSpPr>
            <a:spLocks/>
          </p:cNvSpPr>
          <p:nvPr/>
        </p:nvSpPr>
        <p:spPr>
          <a:xfrm>
            <a:off x="1616591" y="1162493"/>
            <a:ext cx="6109985" cy="205608"/>
          </a:xfrm>
          <a:prstGeom prst="roundRect">
            <a:avLst/>
          </a:prstGeom>
          <a:solidFill>
            <a:srgbClr val="009BCC"/>
          </a:solidFill>
          <a:ln w="3175" cap="flat" cmpd="sng" algn="ctr">
            <a:solidFill>
              <a:srgbClr val="009B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ysClr val="window" lastClr="FFFFFF"/>
                </a:solidFill>
                <a:latin typeface="Arial Narrow" panose="020B0606020202030204" pitchFamily="34" charset="0"/>
              </a:rPr>
              <a:t>Flexible Operating Model Aligned </a:t>
            </a:r>
            <a:r>
              <a:rPr lang="en-US" sz="1400" b="1" kern="0" dirty="0" smtClean="0">
                <a:solidFill>
                  <a:sysClr val="window" lastClr="FFFFFF"/>
                </a:solidFill>
                <a:latin typeface="Arial Narrow" panose="020B0606020202030204" pitchFamily="34" charset="0"/>
              </a:rPr>
              <a:t>with </a:t>
            </a:r>
            <a:r>
              <a:rPr lang="en-US" sz="1400" b="1" kern="0" dirty="0">
                <a:solidFill>
                  <a:sysClr val="window" lastClr="FFFFFF"/>
                </a:solidFill>
                <a:latin typeface="Arial Narrow" panose="020B0606020202030204" pitchFamily="34" charset="0"/>
              </a:rPr>
              <a:t>Selective Organization Functions</a:t>
            </a:r>
            <a:endParaRPr kumimoji="0" lang="en-US" sz="1400" b="1" i="0" u="none" strike="noStrike" kern="0" cap="none" spc="0" normalizeH="0" baseline="0" noProof="0" dirty="0">
              <a:ln>
                <a:noFill/>
              </a:ln>
              <a:solidFill>
                <a:sysClr val="window" lastClr="FFFFFF"/>
              </a:solidFill>
              <a:effectLst/>
              <a:uLnTx/>
              <a:uFillTx/>
              <a:latin typeface="Arial Narrow" panose="020B0606020202030204" pitchFamily="34" charset="0"/>
            </a:endParaRPr>
          </a:p>
        </p:txBody>
      </p:sp>
      <p:sp>
        <p:nvSpPr>
          <p:cNvPr id="19" name="Rounded Rectangle 18"/>
          <p:cNvSpPr/>
          <p:nvPr/>
        </p:nvSpPr>
        <p:spPr bwMode="auto">
          <a:xfrm>
            <a:off x="1964627" y="5408927"/>
            <a:ext cx="5690452" cy="824524"/>
          </a:xfrm>
          <a:prstGeom prst="roundRect">
            <a:avLst>
              <a:gd name="adj" fmla="val 9187"/>
            </a:avLst>
          </a:prstGeom>
          <a:solidFill>
            <a:schemeClr val="bg2">
              <a:lumMod val="40000"/>
              <a:lumOff val="60000"/>
            </a:schemeClr>
          </a:solidFill>
          <a:ln>
            <a:solidFill>
              <a:schemeClr val="bg1">
                <a:lumMod val="75000"/>
              </a:schemeClr>
            </a:solidFill>
          </a:ln>
        </p:spPr>
        <p:txBody>
          <a:bodyPr wrap="square" lIns="146958" tIns="7349" rIns="0" bIns="7349" anchor="t" anchorCtr="0">
            <a:noAutofit/>
          </a:bodyPr>
          <a:lstStyle/>
          <a:p>
            <a:pPr algn="ctr" defTabSz="367417"/>
            <a:endParaRPr lang="en-US" sz="1100" b="1" i="1" kern="0" dirty="0">
              <a:solidFill>
                <a:srgbClr val="0098C7">
                  <a:lumMod val="75000"/>
                </a:srgbClr>
              </a:solidFill>
              <a:latin typeface="Arial Narrow" panose="020B0606020202030204" pitchFamily="34" charset="0"/>
            </a:endParaRPr>
          </a:p>
        </p:txBody>
      </p:sp>
      <p:sp>
        <p:nvSpPr>
          <p:cNvPr id="20" name="Rounded Rectangle 19"/>
          <p:cNvSpPr/>
          <p:nvPr/>
        </p:nvSpPr>
        <p:spPr bwMode="auto">
          <a:xfrm rot="16200000">
            <a:off x="3291843" y="711928"/>
            <a:ext cx="147434" cy="2372413"/>
          </a:xfrm>
          <a:prstGeom prst="roundRect">
            <a:avLst/>
          </a:prstGeom>
          <a:solidFill>
            <a:srgbClr val="C1F0FF"/>
          </a:solidFill>
          <a:ln w="3175"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r>
              <a:rPr lang="en-US" sz="1100" b="1" kern="0" dirty="0">
                <a:solidFill>
                  <a:srgbClr val="998C85">
                    <a:lumMod val="50000"/>
                  </a:srgbClr>
                </a:solidFill>
                <a:latin typeface="Arial Narrow" panose="020B0606020202030204" pitchFamily="34" charset="0"/>
                <a:cs typeface="Arial" pitchFamily="34" charset="0"/>
              </a:rPr>
              <a:t>Contract Management</a:t>
            </a:r>
            <a:endParaRPr kumimoji="0" lang="en-US" sz="1100" b="1" i="0" u="none" strike="noStrike" kern="0" cap="none" spc="0" normalizeH="0" baseline="0" noProof="0" dirty="0">
              <a:ln>
                <a:noFill/>
              </a:ln>
              <a:solidFill>
                <a:srgbClr val="998C85">
                  <a:lumMod val="50000"/>
                </a:srgbClr>
              </a:solidFill>
              <a:effectLst/>
              <a:uLnTx/>
              <a:uFillTx/>
              <a:latin typeface="Arial Narrow" panose="020B0606020202030204" pitchFamily="34" charset="0"/>
              <a:cs typeface="Arial" pitchFamily="34" charset="0"/>
            </a:endParaRPr>
          </a:p>
        </p:txBody>
      </p:sp>
      <p:sp>
        <p:nvSpPr>
          <p:cNvPr id="21" name="Rounded Rectangle 20"/>
          <p:cNvSpPr/>
          <p:nvPr/>
        </p:nvSpPr>
        <p:spPr bwMode="auto">
          <a:xfrm rot="16200000">
            <a:off x="6143623" y="654820"/>
            <a:ext cx="144134" cy="2489703"/>
          </a:xfrm>
          <a:prstGeom prst="roundRect">
            <a:avLst/>
          </a:prstGeom>
          <a:solidFill>
            <a:srgbClr val="C1F0FF"/>
          </a:solidFill>
          <a:ln w="3175"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r>
              <a:rPr lang="en-US" sz="1100" b="1" kern="0" dirty="0">
                <a:solidFill>
                  <a:srgbClr val="998C85">
                    <a:lumMod val="50000"/>
                  </a:srgbClr>
                </a:solidFill>
                <a:latin typeface="Arial Narrow" panose="020B0606020202030204" pitchFamily="34" charset="0"/>
                <a:cs typeface="Arial" pitchFamily="34" charset="0"/>
              </a:rPr>
              <a:t>IT Strategy and Planning</a:t>
            </a:r>
            <a:endParaRPr kumimoji="0" lang="en-US" sz="1100" b="1" i="0" u="none" strike="noStrike" kern="0" cap="none" spc="0" normalizeH="0" baseline="0" noProof="0" dirty="0">
              <a:ln>
                <a:noFill/>
              </a:ln>
              <a:solidFill>
                <a:srgbClr val="998C85">
                  <a:lumMod val="50000"/>
                </a:srgbClr>
              </a:solidFill>
              <a:effectLst/>
              <a:uLnTx/>
              <a:uFillTx/>
              <a:latin typeface="Arial Narrow" panose="020B0606020202030204" pitchFamily="34" charset="0"/>
              <a:cs typeface="Arial" pitchFamily="34" charset="0"/>
            </a:endParaRPr>
          </a:p>
        </p:txBody>
      </p:sp>
      <p:sp>
        <p:nvSpPr>
          <p:cNvPr id="22" name="TextBox 21"/>
          <p:cNvSpPr txBox="1"/>
          <p:nvPr/>
        </p:nvSpPr>
        <p:spPr>
          <a:xfrm rot="16200000">
            <a:off x="350199" y="3634579"/>
            <a:ext cx="2926080" cy="396149"/>
          </a:xfrm>
          <a:prstGeom prst="rect">
            <a:avLst/>
          </a:prstGeom>
          <a:solidFill>
            <a:srgbClr val="009BCC"/>
          </a:solidFill>
          <a:ln w="9525" cap="flat" cmpd="sng" algn="ctr">
            <a:solidFill>
              <a:srgbClr val="009BCC"/>
            </a:solidFill>
            <a:prstDash val="solid"/>
          </a:ln>
          <a:effectLst>
            <a:outerShdw blurRad="40000" dist="23000" dir="5400000" rotWithShape="0">
              <a:srgbClr val="000000">
                <a:alpha val="3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Arial Narrow" panose="020B0606020202030204" pitchFamily="34" charset="0"/>
              </a:rPr>
              <a:t>Service </a:t>
            </a:r>
            <a:endParaRPr kumimoji="0" lang="en-US" sz="1200" b="1" i="0" u="none" strike="noStrike" kern="0" cap="none" spc="0" normalizeH="0" baseline="0" noProof="0" dirty="0">
              <a:ln>
                <a:noFill/>
              </a:ln>
              <a:solidFill>
                <a:prstClr val="white"/>
              </a:solidFill>
              <a:effectLst/>
              <a:uLnTx/>
              <a:uFillTx/>
              <a:latin typeface="Arial Narrow" panose="020B0606020202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Arial Narrow" panose="020B0606020202030204" pitchFamily="34" charset="0"/>
              </a:rPr>
              <a:t>Delivery</a:t>
            </a:r>
            <a:endParaRPr kumimoji="0" lang="en-US" sz="12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3" name="Rounded Rectangle 22"/>
          <p:cNvSpPr>
            <a:spLocks/>
          </p:cNvSpPr>
          <p:nvPr/>
        </p:nvSpPr>
        <p:spPr bwMode="auto">
          <a:xfrm>
            <a:off x="2068710" y="5610355"/>
            <a:ext cx="543208"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a:solidFill>
                  <a:srgbClr val="263147"/>
                </a:solidFill>
                <a:latin typeface="Arial Narrow" panose="020B0606020202030204" pitchFamily="34" charset="0"/>
                <a:cs typeface="Arial" charset="0"/>
              </a:rPr>
              <a:t>Selective Process </a:t>
            </a:r>
            <a:endParaRPr kumimoji="0" lang="en-US" sz="1000" b="0" i="1" u="none" strike="noStrike" kern="0" cap="none" spc="0" normalizeH="0" baseline="0" noProof="0" dirty="0" smtClean="0">
              <a:ln>
                <a:noFill/>
              </a:ln>
              <a:solidFill>
                <a:srgbClr val="263147"/>
              </a:solidFill>
              <a:effectLst/>
              <a:uLnTx/>
              <a:uFillTx/>
              <a:latin typeface="Arial Narrow" panose="020B0606020202030204" pitchFamily="34" charset="0"/>
              <a:cs typeface="Arial" charset="0"/>
            </a:endParaRPr>
          </a:p>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a:solidFill>
                  <a:srgbClr val="263147"/>
                </a:solidFill>
                <a:latin typeface="Arial Narrow" panose="020B0606020202030204" pitchFamily="34" charset="0"/>
                <a:cs typeface="Arial" charset="0"/>
              </a:rPr>
              <a:t>Library</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4" name="Rounded Rectangle 23"/>
          <p:cNvSpPr>
            <a:spLocks/>
          </p:cNvSpPr>
          <p:nvPr/>
        </p:nvSpPr>
        <p:spPr bwMode="auto">
          <a:xfrm>
            <a:off x="2662958" y="5610355"/>
            <a:ext cx="807172"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smtClean="0">
                <a:solidFill>
                  <a:srgbClr val="263147"/>
                </a:solidFill>
                <a:latin typeface="Arial Narrow" panose="020B0606020202030204" pitchFamily="34" charset="0"/>
              </a:rPr>
              <a:t>Knowledge Management</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5" name="Rounded Rectangle 24"/>
          <p:cNvSpPr>
            <a:spLocks/>
          </p:cNvSpPr>
          <p:nvPr/>
        </p:nvSpPr>
        <p:spPr bwMode="auto">
          <a:xfrm>
            <a:off x="3521170" y="5610355"/>
            <a:ext cx="648126"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a:solidFill>
                  <a:srgbClr val="263147"/>
                </a:solidFill>
                <a:latin typeface="Arial Narrow" panose="020B0606020202030204" pitchFamily="34" charset="0"/>
                <a:cs typeface="Arial" charset="0"/>
              </a:rPr>
              <a:t>Selective </a:t>
            </a:r>
            <a:endParaRPr kumimoji="0" lang="en-US" sz="1000" b="0" i="1" u="none" strike="noStrike" kern="0" cap="none" spc="0" normalizeH="0" baseline="0" noProof="0" dirty="0" smtClean="0">
              <a:ln>
                <a:noFill/>
              </a:ln>
              <a:solidFill>
                <a:srgbClr val="263147"/>
              </a:solidFill>
              <a:effectLst/>
              <a:uLnTx/>
              <a:uFillTx/>
              <a:latin typeface="Arial Narrow" panose="020B0606020202030204" pitchFamily="34" charset="0"/>
              <a:cs typeface="Arial" charset="0"/>
            </a:endParaRPr>
          </a:p>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a:solidFill>
                  <a:srgbClr val="263147"/>
                </a:solidFill>
                <a:latin typeface="Arial Narrow" panose="020B0606020202030204" pitchFamily="34" charset="0"/>
                <a:cs typeface="Arial" charset="0"/>
              </a:rPr>
              <a:t>Automation Framework</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6" name="Rounded Rectangle 25"/>
          <p:cNvSpPr>
            <a:spLocks/>
          </p:cNvSpPr>
          <p:nvPr/>
        </p:nvSpPr>
        <p:spPr bwMode="auto">
          <a:xfrm>
            <a:off x="4220336" y="5610355"/>
            <a:ext cx="1007348"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lang="en-US" sz="1000" i="1" kern="0" dirty="0">
                <a:solidFill>
                  <a:srgbClr val="263147"/>
                </a:solidFill>
                <a:latin typeface="Arial Narrow" panose="020B0606020202030204" pitchFamily="34" charset="0"/>
                <a:cs typeface="Arial" charset="0"/>
              </a:rPr>
              <a:t>Selective </a:t>
            </a:r>
            <a:r>
              <a:rPr lang="en-US" sz="1000" i="1" kern="0" dirty="0" smtClean="0">
                <a:solidFill>
                  <a:srgbClr val="263147"/>
                </a:solidFill>
                <a:latin typeface="Arial Narrow" panose="020B0606020202030204" pitchFamily="34" charset="0"/>
                <a:cs typeface="Arial" charset="0"/>
              </a:rPr>
              <a:t>Academy &amp; Documentation Kiosk</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7" name="Rounded Rectangle 26"/>
          <p:cNvSpPr>
            <a:spLocks/>
          </p:cNvSpPr>
          <p:nvPr/>
        </p:nvSpPr>
        <p:spPr bwMode="auto">
          <a:xfrm>
            <a:off x="5278724" y="5610355"/>
            <a:ext cx="686253"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kumimoji="0" lang="en-US" sz="1000" b="0" i="1" u="none" strike="noStrike" kern="0" cap="none" spc="0" normalizeH="0" baseline="0" noProof="0" dirty="0" smtClean="0">
                <a:ln>
                  <a:noFill/>
                </a:ln>
                <a:solidFill>
                  <a:srgbClr val="263147"/>
                </a:solidFill>
                <a:effectLst/>
                <a:uLnTx/>
                <a:uFillTx/>
                <a:latin typeface="Arial Narrow" panose="020B0606020202030204" pitchFamily="34" charset="0"/>
                <a:cs typeface="Arial" charset="0"/>
              </a:rPr>
              <a:t>Technology CoE</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8" name="Rounded Rectangle 27"/>
          <p:cNvSpPr>
            <a:spLocks/>
          </p:cNvSpPr>
          <p:nvPr/>
        </p:nvSpPr>
        <p:spPr bwMode="auto">
          <a:xfrm>
            <a:off x="6016017" y="5610355"/>
            <a:ext cx="704943"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kumimoji="0" lang="en-US" sz="1000" b="0" i="1" u="none" strike="noStrike" kern="0" cap="none" spc="0" normalizeH="0" baseline="0" noProof="0" dirty="0" smtClean="0">
                <a:ln>
                  <a:noFill/>
                </a:ln>
                <a:solidFill>
                  <a:srgbClr val="263147"/>
                </a:solidFill>
                <a:effectLst/>
                <a:uLnTx/>
                <a:uFillTx/>
                <a:latin typeface="Arial Narrow" panose="020B0606020202030204" pitchFamily="34" charset="0"/>
                <a:cs typeface="Arial" charset="0"/>
              </a:rPr>
              <a:t>Insurance</a:t>
            </a:r>
            <a:r>
              <a:rPr kumimoji="0" lang="en-US" sz="1000" b="0" i="1" u="none" strike="noStrike" kern="0" cap="none" spc="0" normalizeH="0" noProof="0" dirty="0" smtClean="0">
                <a:ln>
                  <a:noFill/>
                </a:ln>
                <a:solidFill>
                  <a:srgbClr val="263147"/>
                </a:solidFill>
                <a:effectLst/>
                <a:uLnTx/>
                <a:uFillTx/>
                <a:latin typeface="Arial Narrow" panose="020B0606020202030204" pitchFamily="34" charset="0"/>
                <a:cs typeface="Arial" charset="0"/>
              </a:rPr>
              <a:t> CoE</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29" name="Rectangle 28"/>
          <p:cNvSpPr/>
          <p:nvPr/>
        </p:nvSpPr>
        <p:spPr>
          <a:xfrm>
            <a:off x="1875904" y="4983308"/>
            <a:ext cx="5789011" cy="1118705"/>
          </a:xfrm>
          <a:prstGeom prst="rect">
            <a:avLst/>
          </a:prstGeom>
          <a:noFill/>
          <a:ln>
            <a:noFill/>
          </a:ln>
        </p:spPr>
        <p:txBody>
          <a:bodyPr wrap="square" lIns="146958" tIns="7349" rIns="0" bIns="7349" anchor="t" anchorCtr="0">
            <a:noAutofit/>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1" fontAlgn="auto" latinLnBrk="0" hangingPunct="1">
              <a:lnSpc>
                <a:spcPct val="100000"/>
              </a:lnSpc>
              <a:spcBef>
                <a:spcPts val="0"/>
              </a:spcBef>
              <a:spcAft>
                <a:spcPts val="0"/>
              </a:spcAft>
              <a:buClrTx/>
              <a:buSzTx/>
              <a:buFontTx/>
              <a:buNone/>
              <a:tabLst/>
              <a:defRPr/>
            </a:pPr>
            <a:endParaRPr kumimoji="0" lang="en-US" sz="800" b="1" i="1"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0" name="TextBox 29"/>
          <p:cNvSpPr txBox="1"/>
          <p:nvPr/>
        </p:nvSpPr>
        <p:spPr>
          <a:xfrm rot="16200000">
            <a:off x="1356929" y="5614494"/>
            <a:ext cx="914400" cy="396149"/>
          </a:xfrm>
          <a:prstGeom prst="rect">
            <a:avLst/>
          </a:prstGeom>
          <a:solidFill>
            <a:srgbClr val="009BCC"/>
          </a:solidFill>
          <a:ln w="9525" cap="flat" cmpd="sng" algn="ctr">
            <a:solidFill>
              <a:srgbClr val="009BCC"/>
            </a:solidFill>
            <a:prstDash val="solid"/>
          </a:ln>
          <a:effectLst>
            <a:outerShdw blurRad="40000" dist="23000" dir="5400000" rotWithShape="0">
              <a:srgbClr val="000000">
                <a:alpha val="3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Arial Narrow" panose="020B0606020202030204" pitchFamily="34" charset="0"/>
              </a:rPr>
              <a:t>Service Enablement</a:t>
            </a:r>
            <a:endParaRPr kumimoji="0" lang="en-US" sz="12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31" name="Rectangle 30"/>
          <p:cNvSpPr/>
          <p:nvPr/>
        </p:nvSpPr>
        <p:spPr>
          <a:xfrm>
            <a:off x="381300" y="1713724"/>
            <a:ext cx="1005840" cy="4519727"/>
          </a:xfrm>
          <a:prstGeom prst="rect">
            <a:avLst/>
          </a:prstGeom>
          <a:solidFill>
            <a:srgbClr val="FFC000"/>
          </a:solidFill>
          <a:ln w="9525" cap="flat" cmpd="sng" algn="ctr">
            <a:noFill/>
            <a:prstDash val="solid"/>
          </a:ln>
          <a:effectLst/>
        </p:spPr>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defTabSz="957756">
              <a:defRPr/>
            </a:pPr>
            <a:r>
              <a:rPr lang="en-US" sz="1400" b="1" dirty="0">
                <a:solidFill>
                  <a:schemeClr val="bg1"/>
                </a:solidFill>
                <a:latin typeface="Arial Narrow" panose="020B0606020202030204" pitchFamily="34" charset="0"/>
              </a:rPr>
              <a:t>Selective</a:t>
            </a:r>
            <a:endParaRPr kumimoji="0" lang="en-US" sz="1400" b="1" i="0" u="none" strike="noStrike" kern="0" cap="none" spc="0" normalizeH="0" baseline="0" noProof="0" dirty="0">
              <a:ln>
                <a:noFill/>
              </a:ln>
              <a:solidFill>
                <a:schemeClr val="bg1"/>
              </a:solidFill>
              <a:effectLst/>
              <a:uLnTx/>
              <a:uFillTx/>
              <a:latin typeface="Arial Narrow" panose="020B0606020202030204" pitchFamily="34" charset="0"/>
            </a:endParaRPr>
          </a:p>
        </p:txBody>
      </p:sp>
      <p:sp>
        <p:nvSpPr>
          <p:cNvPr id="32" name="Rectangle 31"/>
          <p:cNvSpPr/>
          <p:nvPr/>
        </p:nvSpPr>
        <p:spPr>
          <a:xfrm>
            <a:off x="453136" y="3399681"/>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Demand Management</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33" name="Rectangle 32"/>
          <p:cNvSpPr/>
          <p:nvPr/>
        </p:nvSpPr>
        <p:spPr>
          <a:xfrm>
            <a:off x="453136" y="2275261"/>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Service Owners (AMS)</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34" name="Rectangle 33"/>
          <p:cNvSpPr/>
          <p:nvPr/>
        </p:nvSpPr>
        <p:spPr>
          <a:xfrm>
            <a:off x="453136" y="5157288"/>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Vendor Management</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35" name="Rectangle 34"/>
          <p:cNvSpPr/>
          <p:nvPr/>
        </p:nvSpPr>
        <p:spPr>
          <a:xfrm>
            <a:off x="453136" y="3966440"/>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Help Desk</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36" name="Left-Right Arrow 104"/>
          <p:cNvSpPr>
            <a:spLocks noChangeArrowheads="1"/>
          </p:cNvSpPr>
          <p:nvPr/>
        </p:nvSpPr>
        <p:spPr bwMode="auto">
          <a:xfrm>
            <a:off x="1333180" y="3575234"/>
            <a:ext cx="301852" cy="197986"/>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37" name="Left-Right Arrow 104"/>
          <p:cNvSpPr>
            <a:spLocks noChangeArrowheads="1"/>
          </p:cNvSpPr>
          <p:nvPr/>
        </p:nvSpPr>
        <p:spPr bwMode="auto">
          <a:xfrm>
            <a:off x="1336690" y="2140463"/>
            <a:ext cx="301852" cy="197986"/>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38" name="Left-Right Arrow 104"/>
          <p:cNvSpPr>
            <a:spLocks noChangeArrowheads="1"/>
          </p:cNvSpPr>
          <p:nvPr/>
        </p:nvSpPr>
        <p:spPr bwMode="auto">
          <a:xfrm>
            <a:off x="1329671" y="4751729"/>
            <a:ext cx="301852" cy="197986"/>
          </a:xfrm>
          <a:prstGeom prst="leftRightArrow">
            <a:avLst>
              <a:gd name="adj1" fmla="val 50000"/>
              <a:gd name="adj2" fmla="val 50000"/>
            </a:avLst>
          </a:prstGeom>
          <a:solidFill>
            <a:srgbClr val="AC2B37"/>
          </a:solidFill>
          <a:ln w="9525" cap="flat" cmpd="sng" algn="ctr">
            <a:noFill/>
            <a:prstDash val="solid"/>
            <a:headEnd/>
            <a:tailEnd/>
          </a:ln>
          <a:effectLst/>
        </p:spPr>
        <p:txBody>
          <a:bodyPr wrap="none" anchor="ct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sp>
        <p:nvSpPr>
          <p:cNvPr id="39" name="Rounded Rectangle 38"/>
          <p:cNvSpPr>
            <a:spLocks/>
          </p:cNvSpPr>
          <p:nvPr/>
        </p:nvSpPr>
        <p:spPr bwMode="auto">
          <a:xfrm>
            <a:off x="6772001" y="5610355"/>
            <a:ext cx="842345" cy="457200"/>
          </a:xfrm>
          <a:prstGeom prst="roundRect">
            <a:avLst/>
          </a:prstGeom>
          <a:ln w="635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685817" rtl="0" eaLnBrk="1" fontAlgn="auto" latinLnBrk="0" hangingPunct="1">
              <a:lnSpc>
                <a:spcPts val="1000"/>
              </a:lnSpc>
              <a:spcBef>
                <a:spcPts val="0"/>
              </a:spcBef>
              <a:spcAft>
                <a:spcPts val="0"/>
              </a:spcAft>
              <a:buClrTx/>
              <a:buSzTx/>
              <a:buFontTx/>
              <a:buNone/>
              <a:tabLst/>
              <a:defRPr/>
            </a:pPr>
            <a:r>
              <a:rPr kumimoji="0" lang="en-US" sz="1000" b="0" i="1" u="none" strike="noStrike" kern="0" cap="none" spc="0" normalizeH="0" baseline="0" noProof="0" dirty="0" smtClean="0">
                <a:ln>
                  <a:noFill/>
                </a:ln>
                <a:solidFill>
                  <a:srgbClr val="263147"/>
                </a:solidFill>
                <a:effectLst/>
                <a:uLnTx/>
                <a:uFillTx/>
                <a:latin typeface="Arial Narrow" panose="020B0606020202030204" pitchFamily="34" charset="0"/>
                <a:cs typeface="Arial" charset="0"/>
              </a:rPr>
              <a:t>Legacy Modernization</a:t>
            </a:r>
            <a:endParaRPr kumimoji="0" lang="en-US" sz="1000" b="0" i="1"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40" name="Rectangle 39"/>
          <p:cNvSpPr/>
          <p:nvPr/>
        </p:nvSpPr>
        <p:spPr>
          <a:xfrm>
            <a:off x="453136" y="2837471"/>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Change Board</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41" name="Rectangle 40"/>
          <p:cNvSpPr/>
          <p:nvPr/>
        </p:nvSpPr>
        <p:spPr>
          <a:xfrm>
            <a:off x="453136" y="4595081"/>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defRPr/>
            </a:pPr>
            <a:r>
              <a:rPr lang="en-US" b="1" kern="0" dirty="0">
                <a:solidFill>
                  <a:srgbClr val="263147"/>
                </a:solidFill>
                <a:latin typeface="Arial Narrow" panose="020B0606020202030204" pitchFamily="34" charset="0"/>
              </a:rPr>
              <a:t>Infrastructure</a:t>
            </a:r>
            <a:endParaRPr kumimoji="0" lang="en-US" b="1" i="0" u="none" strike="noStrike" kern="0" cap="none" spc="0" normalizeH="0" baseline="0" noProof="0" dirty="0">
              <a:ln>
                <a:noFill/>
              </a:ln>
              <a:solidFill>
                <a:srgbClr val="263147"/>
              </a:solidFill>
              <a:effectLst/>
              <a:uLnTx/>
              <a:uFillTx/>
              <a:latin typeface="Arial Narrow" panose="020B0606020202030204" pitchFamily="34" charset="0"/>
            </a:endParaRPr>
          </a:p>
        </p:txBody>
      </p:sp>
      <p:sp>
        <p:nvSpPr>
          <p:cNvPr id="42" name="Isosceles Triangle 41"/>
          <p:cNvSpPr>
            <a:spLocks/>
          </p:cNvSpPr>
          <p:nvPr/>
        </p:nvSpPr>
        <p:spPr bwMode="auto">
          <a:xfrm rot="10800000">
            <a:off x="4829955" y="4858544"/>
            <a:ext cx="593541" cy="130860"/>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367417" rtl="0" eaLnBrk="0" fontAlgn="auto" latinLnBrk="0" hangingPunct="0">
              <a:lnSpc>
                <a:spcPct val="85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3" name="Isosceles Triangle 42"/>
          <p:cNvSpPr>
            <a:spLocks/>
          </p:cNvSpPr>
          <p:nvPr/>
        </p:nvSpPr>
        <p:spPr bwMode="auto">
          <a:xfrm rot="10800000" flipV="1">
            <a:off x="3281884" y="4697100"/>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4" name="Isosceles Triangle 43"/>
          <p:cNvSpPr>
            <a:spLocks/>
          </p:cNvSpPr>
          <p:nvPr/>
        </p:nvSpPr>
        <p:spPr bwMode="auto">
          <a:xfrm rot="10800000">
            <a:off x="4643567" y="4701031"/>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5" name="Isosceles Triangle 44"/>
          <p:cNvSpPr>
            <a:spLocks/>
          </p:cNvSpPr>
          <p:nvPr/>
        </p:nvSpPr>
        <p:spPr bwMode="auto">
          <a:xfrm rot="10800000" flipV="1">
            <a:off x="5110657" y="4697100"/>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6" name="Isosceles Triangle 45"/>
          <p:cNvSpPr>
            <a:spLocks/>
          </p:cNvSpPr>
          <p:nvPr/>
        </p:nvSpPr>
        <p:spPr bwMode="auto">
          <a:xfrm rot="10800000">
            <a:off x="2856885" y="4701031"/>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7" name="Isosceles Triangle 46"/>
          <p:cNvSpPr>
            <a:spLocks/>
          </p:cNvSpPr>
          <p:nvPr/>
        </p:nvSpPr>
        <p:spPr bwMode="auto">
          <a:xfrm rot="10800000">
            <a:off x="6335565" y="4701031"/>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8" name="Isosceles Triangle 47"/>
          <p:cNvSpPr>
            <a:spLocks/>
          </p:cNvSpPr>
          <p:nvPr/>
        </p:nvSpPr>
        <p:spPr bwMode="auto">
          <a:xfrm rot="10800000" flipV="1">
            <a:off x="6802654" y="4697100"/>
            <a:ext cx="450759" cy="77881"/>
          </a:xfrm>
          <a:prstGeom prst="triangle">
            <a:avLst/>
          </a:prstGeom>
          <a:solidFill>
            <a:sysClr val="window" lastClr="FFFFFF">
              <a:lumMod val="50000"/>
            </a:sysClr>
          </a:solidFill>
          <a:ln w="19050" cap="flat" cmpd="sng" algn="ctr">
            <a:noFill/>
            <a:prstDash val="solid"/>
            <a:round/>
            <a:headEnd type="none" w="med" len="med"/>
            <a:tailEnd type="none" w="med" len="med"/>
          </a:ln>
          <a:effectLst/>
        </p:spPr>
        <p:txBody>
          <a:bodyPr vert="vert" wrap="none" lIns="36739" tIns="18370" rIns="36739" bIns="18370" numCol="1" rtlCol="0" anchor="ctr"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275563" rtl="0" eaLnBrk="0" fontAlgn="auto" latinLnBrk="0" hangingPunct="0">
              <a:lnSpc>
                <a:spcPct val="85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998C85">
                  <a:lumMod val="50000"/>
                </a:srgbClr>
              </a:solidFill>
              <a:effectLst/>
              <a:uLnTx/>
              <a:uFillTx/>
              <a:latin typeface="Arial Narrow" panose="020B0606020202030204" pitchFamily="34" charset="0"/>
            </a:endParaRPr>
          </a:p>
        </p:txBody>
      </p:sp>
      <p:sp>
        <p:nvSpPr>
          <p:cNvPr id="49" name="TextBox 48"/>
          <p:cNvSpPr txBox="1"/>
          <p:nvPr/>
        </p:nvSpPr>
        <p:spPr>
          <a:xfrm rot="16200000">
            <a:off x="1362544" y="1648170"/>
            <a:ext cx="914400" cy="406306"/>
          </a:xfrm>
          <a:prstGeom prst="rect">
            <a:avLst/>
          </a:prstGeom>
          <a:solidFill>
            <a:srgbClr val="009BCC"/>
          </a:solidFill>
          <a:ln w="9525" cap="flat" cmpd="sng" algn="ctr">
            <a:solidFill>
              <a:srgbClr val="009BCC"/>
            </a:solidFill>
            <a:prstDash val="solid"/>
          </a:ln>
          <a:effectLst>
            <a:outerShdw blurRad="40000" dist="23000" dir="5400000" rotWithShape="0">
              <a:srgbClr val="000000">
                <a:alpha val="3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Arial Narrow" panose="020B0606020202030204" pitchFamily="34" charset="0"/>
              </a:rPr>
              <a:t>Service </a:t>
            </a:r>
            <a:r>
              <a:rPr lang="en-US" sz="1200" b="1" kern="0" dirty="0" smtClean="0">
                <a:solidFill>
                  <a:prstClr val="white"/>
                </a:solidFill>
                <a:latin typeface="Arial Narrow" panose="020B0606020202030204" pitchFamily="34" charset="0"/>
              </a:rPr>
              <a:t>Governance</a:t>
            </a:r>
            <a:endParaRPr kumimoji="0" lang="en-US" sz="1200" b="1" i="0" u="none" strike="noStrike" kern="0" cap="none" spc="0" normalizeH="0" baseline="0" noProof="0" dirty="0" smtClean="0">
              <a:ln>
                <a:noFill/>
              </a:ln>
              <a:solidFill>
                <a:prstClr val="white"/>
              </a:solidFill>
              <a:effectLst/>
              <a:uLnTx/>
              <a:uFillTx/>
              <a:latin typeface="Arial Narrow" panose="020B0606020202030204" pitchFamily="34" charset="0"/>
            </a:endParaRPr>
          </a:p>
        </p:txBody>
      </p:sp>
      <p:sp>
        <p:nvSpPr>
          <p:cNvPr id="50" name="Rectangle 49"/>
          <p:cNvSpPr/>
          <p:nvPr/>
        </p:nvSpPr>
        <p:spPr bwMode="auto">
          <a:xfrm rot="5400000">
            <a:off x="3631154" y="3443143"/>
            <a:ext cx="2791852" cy="880719"/>
          </a:xfrm>
          <a:prstGeom prst="rect">
            <a:avLst/>
          </a:prstGeom>
          <a:solidFill>
            <a:schemeClr val="accent1">
              <a:lumMod val="60000"/>
              <a:lumOff val="40000"/>
            </a:schemeClr>
          </a:solidFill>
          <a:ln w="3175" cap="flat" cmpd="sng" algn="ctr">
            <a:noFill/>
            <a:prstDash val="solid"/>
            <a:round/>
            <a:headEnd type="none" w="med" len="med"/>
            <a:tailEnd type="none" w="med" len="med"/>
          </a:ln>
          <a:effectLst/>
        </p:spPr>
        <p:txBody>
          <a:bodyPr vert="vert270" wrap="square" lIns="33913" tIns="16957" rIns="33913" bIns="16957" numCol="1" rtlCol="0" anchor="t"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507967" rtl="0" eaLnBrk="0" fontAlgn="base" latinLnBrk="0" hangingPunct="0">
              <a:lnSpc>
                <a:spcPct val="85000"/>
              </a:lnSpc>
              <a:spcBef>
                <a:spcPct val="0"/>
              </a:spcBef>
              <a:spcAft>
                <a:spcPct val="0"/>
              </a:spcAft>
              <a:buClrTx/>
              <a:buSzTx/>
              <a:buFontTx/>
              <a:buNone/>
              <a:tabLst/>
              <a:defRPr/>
            </a:pPr>
            <a:r>
              <a:rPr lang="en-US" sz="1100" b="1" kern="0" dirty="0">
                <a:solidFill>
                  <a:srgbClr val="263147"/>
                </a:solidFill>
                <a:latin typeface="Arial Narrow" panose="020B0606020202030204" pitchFamily="34" charset="0"/>
                <a:cs typeface="Arial" charset="0"/>
              </a:rPr>
              <a:t>Claims</a:t>
            </a:r>
            <a:endParaRPr kumimoji="0" lang="en-US" sz="1100" b="1" i="0"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51" name="Rectangle 50"/>
          <p:cNvSpPr/>
          <p:nvPr/>
        </p:nvSpPr>
        <p:spPr bwMode="auto">
          <a:xfrm rot="5400000">
            <a:off x="4635662" y="3443143"/>
            <a:ext cx="2791852" cy="880719"/>
          </a:xfrm>
          <a:prstGeom prst="rect">
            <a:avLst/>
          </a:prstGeom>
          <a:solidFill>
            <a:schemeClr val="accent1">
              <a:lumMod val="60000"/>
              <a:lumOff val="40000"/>
            </a:schemeClr>
          </a:solidFill>
          <a:ln w="3175" cap="flat" cmpd="sng" algn="ctr">
            <a:noFill/>
            <a:prstDash val="solid"/>
            <a:round/>
            <a:headEnd type="none" w="med" len="med"/>
            <a:tailEnd type="none" w="med" len="med"/>
          </a:ln>
          <a:effectLst/>
        </p:spPr>
        <p:txBody>
          <a:bodyPr vert="vert270" wrap="square" lIns="33913" tIns="16957" rIns="33913" bIns="16957" numCol="1" rtlCol="0" anchor="t"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507967" rtl="0" eaLnBrk="0" fontAlgn="base" latinLnBrk="0" hangingPunct="0">
              <a:lnSpc>
                <a:spcPct val="85000"/>
              </a:lnSpc>
              <a:spcBef>
                <a:spcPct val="0"/>
              </a:spcBef>
              <a:spcAft>
                <a:spcPct val="0"/>
              </a:spcAft>
              <a:buClrTx/>
              <a:buSzTx/>
              <a:buFontTx/>
              <a:buNone/>
              <a:tabLst/>
              <a:defRPr/>
            </a:pPr>
            <a:r>
              <a:rPr lang="en-US" sz="1100" b="1" kern="0" dirty="0">
                <a:solidFill>
                  <a:srgbClr val="263147"/>
                </a:solidFill>
                <a:latin typeface="Arial Narrow" panose="020B0606020202030204" pitchFamily="34" charset="0"/>
                <a:cs typeface="Arial" charset="0"/>
              </a:rPr>
              <a:t>Bonds</a:t>
            </a:r>
            <a:endParaRPr kumimoji="0" lang="en-US" sz="1100" b="1" i="0"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52" name="Rectangle 51"/>
          <p:cNvSpPr/>
          <p:nvPr/>
        </p:nvSpPr>
        <p:spPr bwMode="auto">
          <a:xfrm rot="5400000">
            <a:off x="2626646" y="3443143"/>
            <a:ext cx="2791852" cy="880719"/>
          </a:xfrm>
          <a:prstGeom prst="rect">
            <a:avLst/>
          </a:prstGeom>
          <a:solidFill>
            <a:schemeClr val="accent1">
              <a:lumMod val="60000"/>
              <a:lumOff val="40000"/>
            </a:schemeClr>
          </a:solidFill>
          <a:ln w="3175" cap="flat" cmpd="sng" algn="ctr">
            <a:noFill/>
            <a:prstDash val="solid"/>
            <a:round/>
            <a:headEnd type="none" w="med" len="med"/>
            <a:tailEnd type="none" w="med" len="med"/>
          </a:ln>
          <a:effectLst/>
        </p:spPr>
        <p:txBody>
          <a:bodyPr vert="vert270" wrap="square" lIns="33913" tIns="16957" rIns="33913" bIns="16957" numCol="1" rtlCol="0" anchor="t"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algn="ctr" eaLnBrk="0" fontAlgn="base" hangingPunct="0">
              <a:lnSpc>
                <a:spcPct val="85000"/>
              </a:lnSpc>
              <a:spcBef>
                <a:spcPct val="0"/>
              </a:spcBef>
              <a:spcAft>
                <a:spcPct val="0"/>
              </a:spcAft>
              <a:defRPr/>
            </a:pPr>
            <a:r>
              <a:rPr lang="en-US" sz="1100" b="1" kern="0" dirty="0">
                <a:solidFill>
                  <a:srgbClr val="263147"/>
                </a:solidFill>
                <a:latin typeface="Arial Narrow" panose="020B0606020202030204" pitchFamily="34" charset="0"/>
                <a:cs typeface="Arial" charset="0"/>
              </a:rPr>
              <a:t>PLUS</a:t>
            </a:r>
          </a:p>
        </p:txBody>
      </p:sp>
      <p:sp>
        <p:nvSpPr>
          <p:cNvPr id="53" name="Rectangle 52"/>
          <p:cNvSpPr/>
          <p:nvPr/>
        </p:nvSpPr>
        <p:spPr bwMode="auto">
          <a:xfrm rot="5400000">
            <a:off x="5640169" y="3443143"/>
            <a:ext cx="2791852" cy="880719"/>
          </a:xfrm>
          <a:prstGeom prst="rect">
            <a:avLst/>
          </a:prstGeom>
          <a:solidFill>
            <a:schemeClr val="accent1">
              <a:lumMod val="60000"/>
              <a:lumOff val="40000"/>
            </a:schemeClr>
          </a:solidFill>
          <a:ln w="3175" cap="flat" cmpd="sng" algn="ctr">
            <a:noFill/>
            <a:prstDash val="solid"/>
            <a:round/>
            <a:headEnd type="none" w="med" len="med"/>
            <a:tailEnd type="none" w="med" len="med"/>
          </a:ln>
          <a:effectLst/>
        </p:spPr>
        <p:txBody>
          <a:bodyPr vert="vert270" wrap="square" lIns="33913" tIns="16957" rIns="33913" bIns="16957" numCol="1" rtlCol="0" anchor="t" anchorCtr="0" compatLnSpc="1">
            <a:prstTxWarp prst="textNoShape">
              <a:avLst/>
            </a:prstTxWarp>
          </a:bodyPr>
          <a:lstStyle>
            <a:defPPr>
              <a:defRPr lang="de-DE"/>
            </a:defPPr>
            <a:lvl1pPr marL="0" algn="l" defTabSz="507967" rtl="0" eaLnBrk="1" latinLnBrk="0" hangingPunct="1">
              <a:defRPr sz="1008" kern="1200">
                <a:solidFill>
                  <a:schemeClr val="tx1"/>
                </a:solidFill>
                <a:latin typeface="+mn-lt"/>
                <a:ea typeface="+mn-ea"/>
                <a:cs typeface="+mn-cs"/>
              </a:defRPr>
            </a:lvl1pPr>
            <a:lvl2pPr marL="253983" algn="l" defTabSz="507967" rtl="0" eaLnBrk="1" latinLnBrk="0" hangingPunct="1">
              <a:defRPr sz="1008" kern="1200">
                <a:solidFill>
                  <a:schemeClr val="tx1"/>
                </a:solidFill>
                <a:latin typeface="+mn-lt"/>
                <a:ea typeface="+mn-ea"/>
                <a:cs typeface="+mn-cs"/>
              </a:defRPr>
            </a:lvl2pPr>
            <a:lvl3pPr marL="507967" algn="l" defTabSz="507967" rtl="0" eaLnBrk="1" latinLnBrk="0" hangingPunct="1">
              <a:defRPr sz="1008" kern="1200">
                <a:solidFill>
                  <a:schemeClr val="tx1"/>
                </a:solidFill>
                <a:latin typeface="+mn-lt"/>
                <a:ea typeface="+mn-ea"/>
                <a:cs typeface="+mn-cs"/>
              </a:defRPr>
            </a:lvl3pPr>
            <a:lvl4pPr marL="761950" algn="l" defTabSz="507967" rtl="0" eaLnBrk="1" latinLnBrk="0" hangingPunct="1">
              <a:defRPr sz="1008" kern="1200">
                <a:solidFill>
                  <a:schemeClr val="tx1"/>
                </a:solidFill>
                <a:latin typeface="+mn-lt"/>
                <a:ea typeface="+mn-ea"/>
                <a:cs typeface="+mn-cs"/>
              </a:defRPr>
            </a:lvl4pPr>
            <a:lvl5pPr marL="1015930" algn="l" defTabSz="507967" rtl="0" eaLnBrk="1" latinLnBrk="0" hangingPunct="1">
              <a:defRPr sz="1008" kern="1200">
                <a:solidFill>
                  <a:schemeClr val="tx1"/>
                </a:solidFill>
                <a:latin typeface="+mn-lt"/>
                <a:ea typeface="+mn-ea"/>
                <a:cs typeface="+mn-cs"/>
              </a:defRPr>
            </a:lvl5pPr>
            <a:lvl6pPr marL="1269915" algn="l" defTabSz="507967" rtl="0" eaLnBrk="1" latinLnBrk="0" hangingPunct="1">
              <a:defRPr sz="1008" kern="1200">
                <a:solidFill>
                  <a:schemeClr val="tx1"/>
                </a:solidFill>
                <a:latin typeface="+mn-lt"/>
                <a:ea typeface="+mn-ea"/>
                <a:cs typeface="+mn-cs"/>
              </a:defRPr>
            </a:lvl6pPr>
            <a:lvl7pPr marL="1523900" algn="l" defTabSz="507967" rtl="0" eaLnBrk="1" latinLnBrk="0" hangingPunct="1">
              <a:defRPr sz="1008" kern="1200">
                <a:solidFill>
                  <a:schemeClr val="tx1"/>
                </a:solidFill>
                <a:latin typeface="+mn-lt"/>
                <a:ea typeface="+mn-ea"/>
                <a:cs typeface="+mn-cs"/>
              </a:defRPr>
            </a:lvl7pPr>
            <a:lvl8pPr marL="1777885" algn="l" defTabSz="507967" rtl="0" eaLnBrk="1" latinLnBrk="0" hangingPunct="1">
              <a:defRPr sz="1008" kern="1200">
                <a:solidFill>
                  <a:schemeClr val="tx1"/>
                </a:solidFill>
                <a:latin typeface="+mn-lt"/>
                <a:ea typeface="+mn-ea"/>
                <a:cs typeface="+mn-cs"/>
              </a:defRPr>
            </a:lvl8pPr>
            <a:lvl9pPr marL="2031867" algn="l" defTabSz="507967" rtl="0" eaLnBrk="1" latinLnBrk="0" hangingPunct="1">
              <a:defRPr sz="1008" kern="1200">
                <a:solidFill>
                  <a:schemeClr val="tx1"/>
                </a:solidFill>
                <a:latin typeface="+mn-lt"/>
                <a:ea typeface="+mn-ea"/>
                <a:cs typeface="+mn-cs"/>
              </a:defRPr>
            </a:lvl9pPr>
          </a:lstStyle>
          <a:p>
            <a:pPr marL="0" marR="0" lvl="0" indent="0" algn="ctr" defTabSz="507967" rtl="0" eaLnBrk="0" fontAlgn="base" latinLnBrk="0" hangingPunct="0">
              <a:lnSpc>
                <a:spcPct val="85000"/>
              </a:lnSpc>
              <a:spcBef>
                <a:spcPct val="0"/>
              </a:spcBef>
              <a:spcAft>
                <a:spcPct val="0"/>
              </a:spcAft>
              <a:buClrTx/>
              <a:buSzTx/>
              <a:buFontTx/>
              <a:buNone/>
              <a:tabLst/>
              <a:defRPr/>
            </a:pPr>
            <a:r>
              <a:rPr lang="en-US" sz="1100" b="1" kern="0" dirty="0">
                <a:solidFill>
                  <a:srgbClr val="263147"/>
                </a:solidFill>
                <a:latin typeface="Arial Narrow" panose="020B0606020202030204" pitchFamily="34" charset="0"/>
                <a:cs typeface="Arial" charset="0"/>
              </a:rPr>
              <a:t>ECM</a:t>
            </a:r>
            <a:endParaRPr kumimoji="0" lang="en-US" sz="1100" b="1" i="0" u="none" strike="noStrike" kern="0" cap="none" spc="0" normalizeH="0" baseline="0" noProof="0" dirty="0">
              <a:ln>
                <a:noFill/>
              </a:ln>
              <a:solidFill>
                <a:srgbClr val="263147"/>
              </a:solidFill>
              <a:effectLst/>
              <a:uLnTx/>
              <a:uFillTx/>
              <a:latin typeface="Arial Narrow" panose="020B0606020202030204" pitchFamily="34" charset="0"/>
              <a:cs typeface="Arial" charset="0"/>
            </a:endParaRPr>
          </a:p>
        </p:txBody>
      </p:sp>
      <p:sp>
        <p:nvSpPr>
          <p:cNvPr id="54" name="Rectangle 53"/>
          <p:cNvSpPr/>
          <p:nvPr>
            <p:custDataLst>
              <p:tags r:id="rId1"/>
            </p:custDataLst>
          </p:nvPr>
        </p:nvSpPr>
        <p:spPr>
          <a:xfrm>
            <a:off x="2461709" y="2713951"/>
            <a:ext cx="5133399" cy="1242049"/>
          </a:xfrm>
          <a:prstGeom prst="rect">
            <a:avLst/>
          </a:prstGeom>
          <a:ln w="9525"/>
        </p:spPr>
        <p:style>
          <a:lnRef idx="2">
            <a:schemeClr val="accent2"/>
          </a:lnRef>
          <a:fillRef idx="1">
            <a:schemeClr val="lt1"/>
          </a:fillRef>
          <a:effectRef idx="0">
            <a:schemeClr val="accent2"/>
          </a:effectRef>
          <a:fontRef idx="minor">
            <a:schemeClr val="dk1"/>
          </a:fontRef>
        </p:style>
        <p:txBody>
          <a:bodyPr lIns="39000" rIns="39000" rtlCol="0" anchor="t"/>
          <a:lstStyle/>
          <a:p>
            <a:pPr marL="0" marR="0" lvl="0" indent="0" defTabSz="844164"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263147"/>
              </a:solidFill>
              <a:effectLst/>
              <a:uLnTx/>
              <a:uFillTx/>
              <a:latin typeface="Arial Narrow" panose="020B0606020202030204" pitchFamily="34" charset="0"/>
              <a:cs typeface="Arial" panose="020B0604020202020204" pitchFamily="34" charset="0"/>
            </a:endParaRPr>
          </a:p>
        </p:txBody>
      </p:sp>
      <p:sp>
        <p:nvSpPr>
          <p:cNvPr id="55" name="Rectangle 54"/>
          <p:cNvSpPr/>
          <p:nvPr>
            <p:custDataLst>
              <p:tags r:id="rId2"/>
            </p:custDataLst>
          </p:nvPr>
        </p:nvSpPr>
        <p:spPr>
          <a:xfrm>
            <a:off x="2670529" y="3000382"/>
            <a:ext cx="4661190" cy="878114"/>
          </a:xfrm>
          <a:prstGeom prst="rect">
            <a:avLst/>
          </a:prstGeom>
          <a:solidFill>
            <a:srgbClr val="E7F9FF"/>
          </a:solidFill>
          <a:ln w="9525" cap="flat" cmpd="sng" algn="ctr">
            <a:solidFill>
              <a:schemeClr val="accent5">
                <a:lumMod val="60000"/>
                <a:lumOff val="40000"/>
              </a:schemeClr>
            </a:solidFill>
            <a:prstDash val="solid"/>
          </a:ln>
          <a:effectLst/>
        </p:spPr>
        <p:txBody>
          <a:bodyPr lIns="39000" rIns="39000" rtlCol="0" anchor="ctr"/>
          <a:lstStyle/>
          <a:p>
            <a:pPr marL="0" marR="0" lvl="0" indent="0" algn="ctr" defTabSz="844164"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263147"/>
              </a:solidFill>
              <a:effectLst/>
              <a:uLnTx/>
              <a:uFillTx/>
              <a:latin typeface="Arial Narrow" panose="020B0606020202030204" pitchFamily="34" charset="0"/>
              <a:cs typeface="Arial" pitchFamily="34" charset="0"/>
            </a:endParaRPr>
          </a:p>
        </p:txBody>
      </p:sp>
      <p:sp>
        <p:nvSpPr>
          <p:cNvPr id="56" name="Rectangle 55"/>
          <p:cNvSpPr/>
          <p:nvPr>
            <p:custDataLst>
              <p:tags r:id="rId3"/>
            </p:custDataLst>
          </p:nvPr>
        </p:nvSpPr>
        <p:spPr>
          <a:xfrm>
            <a:off x="2670529" y="2777708"/>
            <a:ext cx="4661190" cy="158916"/>
          </a:xfrm>
          <a:prstGeom prst="rect">
            <a:avLst/>
          </a:prstGeom>
          <a:solidFill>
            <a:schemeClr val="tx1">
              <a:lumMod val="20000"/>
              <a:lumOff val="80000"/>
            </a:schemeClr>
          </a:solidFill>
          <a:ln w="9525" cap="flat" cmpd="sng" algn="ctr">
            <a:noFill/>
            <a:prstDash val="solid"/>
          </a:ln>
          <a:effectLst/>
        </p:spPr>
        <p:txBody>
          <a:bodyPr lIns="39000" rIns="39000" rtlCol="0" anchor="ctr"/>
          <a:lstStyle/>
          <a:p>
            <a:pPr marL="0" marR="0" lvl="0" indent="0" algn="ctr" defTabSz="844164" eaLnBrk="1" fontAlgn="auto" latinLnBrk="0" hangingPunct="1">
              <a:lnSpc>
                <a:spcPct val="100000"/>
              </a:lnSpc>
              <a:spcBef>
                <a:spcPts val="0"/>
              </a:spcBef>
              <a:spcAft>
                <a:spcPts val="0"/>
              </a:spcAft>
              <a:buClrTx/>
              <a:buSzTx/>
              <a:buFontTx/>
              <a:buNone/>
              <a:tabLst/>
              <a:defRPr/>
            </a:pPr>
            <a:r>
              <a:rPr lang="en-US" sz="1100" b="1" kern="0" dirty="0" smtClean="0">
                <a:solidFill>
                  <a:srgbClr val="263147"/>
                </a:solidFill>
                <a:latin typeface="Arial Narrow" panose="020B0606020202030204" pitchFamily="34" charset="0"/>
                <a:cs typeface="Arial" pitchFamily="34" charset="0"/>
              </a:rPr>
              <a:t>L1 / Helpdesk Team - </a:t>
            </a:r>
            <a:r>
              <a:rPr lang="en-US" sz="1100" b="1" kern="0" dirty="0">
                <a:solidFill>
                  <a:srgbClr val="263147"/>
                </a:solidFill>
                <a:latin typeface="Arial Narrow" panose="020B0606020202030204" pitchFamily="34" charset="0"/>
                <a:cs typeface="Arial" pitchFamily="34" charset="0"/>
              </a:rPr>
              <a:t>SELECTIVE</a:t>
            </a:r>
            <a:endParaRPr kumimoji="0" lang="en-US" sz="1100" b="1" i="0" u="none" strike="noStrike" kern="0" cap="none" spc="0" normalizeH="0" baseline="0" noProof="0" dirty="0">
              <a:ln>
                <a:noFill/>
              </a:ln>
              <a:solidFill>
                <a:srgbClr val="263147"/>
              </a:solidFill>
              <a:effectLst/>
              <a:uLnTx/>
              <a:uFillTx/>
              <a:latin typeface="Arial Narrow" panose="020B0606020202030204" pitchFamily="34" charset="0"/>
              <a:cs typeface="Arial" pitchFamily="34" charset="0"/>
            </a:endParaRPr>
          </a:p>
        </p:txBody>
      </p:sp>
      <p:sp>
        <p:nvSpPr>
          <p:cNvPr id="57" name="Rectangle 56"/>
          <p:cNvSpPr/>
          <p:nvPr>
            <p:custDataLst>
              <p:tags r:id="rId4"/>
            </p:custDataLst>
          </p:nvPr>
        </p:nvSpPr>
        <p:spPr>
          <a:xfrm>
            <a:off x="2925998" y="3096059"/>
            <a:ext cx="3816364" cy="259834"/>
          </a:xfrm>
          <a:prstGeom prst="rect">
            <a:avLst/>
          </a:prstGeom>
          <a:solidFill>
            <a:schemeClr val="bg1">
              <a:lumMod val="65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lIns="39000" rIns="39000" rtlCol="0" anchor="ctr"/>
          <a:lstStyle/>
          <a:p>
            <a:pPr marL="0" marR="0" lvl="0" indent="0" algn="ctr" defTabSz="844164" eaLnBrk="1" fontAlgn="auto" latinLnBrk="0" hangingPunct="1">
              <a:lnSpc>
                <a:spcPct val="100000"/>
              </a:lnSpc>
              <a:spcBef>
                <a:spcPts val="0"/>
              </a:spcBef>
              <a:spcAft>
                <a:spcPts val="0"/>
              </a:spcAft>
              <a:buClrTx/>
              <a:buSzTx/>
              <a:buFontTx/>
              <a:buNone/>
              <a:tabLst/>
              <a:defRPr/>
            </a:pPr>
            <a:r>
              <a:rPr lang="en-US" sz="1100" b="1" kern="0" dirty="0">
                <a:solidFill>
                  <a:schemeClr val="bg1"/>
                </a:solidFill>
                <a:latin typeface="Arial Narrow" panose="020B0606020202030204" pitchFamily="34" charset="0"/>
                <a:cs typeface="Arial" pitchFamily="34" charset="0"/>
              </a:rPr>
              <a:t>L2 Support Team </a:t>
            </a:r>
            <a:endParaRPr kumimoji="0" lang="en-US" sz="1100" b="1" i="0" u="none" strike="noStrike" kern="0" cap="none" spc="0" normalizeH="0" baseline="0" noProof="0" dirty="0">
              <a:ln>
                <a:noFill/>
              </a:ln>
              <a:solidFill>
                <a:schemeClr val="bg1"/>
              </a:solidFill>
              <a:effectLst/>
              <a:uLnTx/>
              <a:uFillTx/>
              <a:latin typeface="Arial Narrow" panose="020B0606020202030204" pitchFamily="34" charset="0"/>
              <a:cs typeface="Arial" pitchFamily="34" charset="0"/>
            </a:endParaRPr>
          </a:p>
        </p:txBody>
      </p:sp>
      <p:sp>
        <p:nvSpPr>
          <p:cNvPr id="58" name="Pentagon 57"/>
          <p:cNvSpPr/>
          <p:nvPr/>
        </p:nvSpPr>
        <p:spPr>
          <a:xfrm>
            <a:off x="2084586" y="2721444"/>
            <a:ext cx="478173" cy="1229190"/>
          </a:xfrm>
          <a:prstGeom prst="homePlate">
            <a:avLst>
              <a:gd name="adj" fmla="val 22614"/>
            </a:avLst>
          </a:prstGeom>
          <a:solidFill>
            <a:srgbClr val="E47E1A"/>
          </a:solidFill>
          <a:ln w="19050" cap="flat" cmpd="sng" algn="ctr">
            <a:noFill/>
            <a:prstDash val="solid"/>
          </a:ln>
          <a:effectLst/>
        </p:spPr>
        <p:txBody>
          <a:bodyPr vert="vert270"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57756" eaLnBrk="1" fontAlgn="auto" latinLnBrk="0" hangingPunct="1">
              <a:lnSpc>
                <a:spcPct val="100000"/>
              </a:lnSpc>
              <a:spcBef>
                <a:spcPts val="0"/>
              </a:spcBef>
              <a:spcAft>
                <a:spcPts val="0"/>
              </a:spcAft>
              <a:buClrTx/>
              <a:buSzTx/>
              <a:buFontTx/>
              <a:buNone/>
              <a:tabLst>
                <a:tab pos="576263" algn="l"/>
              </a:tabLst>
              <a:defRPr/>
            </a:pPr>
            <a:r>
              <a:rPr lang="en-US" b="1" kern="0" dirty="0">
                <a:solidFill>
                  <a:prstClr val="white"/>
                </a:solidFill>
                <a:latin typeface="Arial Narrow" panose="020B0606020202030204" pitchFamily="34" charset="0"/>
              </a:rPr>
              <a:t>Prod. Support incl. Batch Runs</a:t>
            </a:r>
            <a:endParaRPr kumimoji="0" lang="en-US"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9" name="Rectangle 58"/>
          <p:cNvSpPr/>
          <p:nvPr>
            <p:custDataLst>
              <p:tags r:id="rId5"/>
            </p:custDataLst>
          </p:nvPr>
        </p:nvSpPr>
        <p:spPr>
          <a:xfrm>
            <a:off x="2450492" y="4055347"/>
            <a:ext cx="5144616" cy="1226671"/>
          </a:xfrm>
          <a:prstGeom prst="rect">
            <a:avLst/>
          </a:prstGeom>
          <a:solidFill>
            <a:srgbClr val="0098C7">
              <a:lumMod val="20000"/>
              <a:lumOff val="80000"/>
            </a:srgbClr>
          </a:solidFill>
          <a:ln w="9525" cap="flat" cmpd="sng" algn="ctr">
            <a:solidFill>
              <a:schemeClr val="accent5">
                <a:lumMod val="75000"/>
              </a:schemeClr>
            </a:solidFill>
            <a:prstDash val="solid"/>
          </a:ln>
          <a:effectLst/>
        </p:spPr>
        <p:txBody>
          <a:bodyPr lIns="39000" rIns="39000" rtlCol="0" anchor="t"/>
          <a:lstStyle/>
          <a:p>
            <a:pPr marL="0" marR="0" lvl="0" indent="0" defTabSz="844164"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263147"/>
              </a:solidFill>
              <a:effectLst/>
              <a:uLnTx/>
              <a:uFillTx/>
              <a:latin typeface="Arial Narrow" panose="020B0606020202030204" pitchFamily="34" charset="0"/>
              <a:cs typeface="Arial" panose="020B0604020202020204" pitchFamily="34" charset="0"/>
            </a:endParaRPr>
          </a:p>
        </p:txBody>
      </p:sp>
      <p:sp>
        <p:nvSpPr>
          <p:cNvPr id="60" name="Rectangle 59"/>
          <p:cNvSpPr/>
          <p:nvPr>
            <p:custDataLst>
              <p:tags r:id="rId6"/>
            </p:custDataLst>
          </p:nvPr>
        </p:nvSpPr>
        <p:spPr>
          <a:xfrm>
            <a:off x="2648154" y="4181803"/>
            <a:ext cx="4839223" cy="358233"/>
          </a:xfrm>
          <a:prstGeom prst="rect">
            <a:avLst/>
          </a:prstGeom>
          <a:solidFill>
            <a:schemeClr val="bg1"/>
          </a:solidFill>
          <a:ln/>
        </p:spPr>
        <p:style>
          <a:lnRef idx="1">
            <a:schemeClr val="accent5"/>
          </a:lnRef>
          <a:fillRef idx="3">
            <a:schemeClr val="accent5"/>
          </a:fillRef>
          <a:effectRef idx="2">
            <a:schemeClr val="accent5"/>
          </a:effectRef>
          <a:fontRef idx="minor">
            <a:schemeClr val="lt1"/>
          </a:fontRef>
        </p:style>
        <p:txBody>
          <a:bodyPr lIns="39000" rIns="39000" rtlCol="0" anchor="t"/>
          <a:lstStyle/>
          <a:p>
            <a:pPr marL="0" marR="0" lvl="0" indent="0" defTabSz="844164"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263147"/>
              </a:solidFill>
              <a:effectLst/>
              <a:uLnTx/>
              <a:uFillTx/>
              <a:latin typeface="Arial Narrow" panose="020B0606020202030204" pitchFamily="34" charset="0"/>
              <a:cs typeface="Arial" panose="020B0604020202020204" pitchFamily="34" charset="0"/>
            </a:endParaRPr>
          </a:p>
        </p:txBody>
      </p:sp>
      <p:sp>
        <p:nvSpPr>
          <p:cNvPr id="61" name="Rectangle 60"/>
          <p:cNvSpPr/>
          <p:nvPr>
            <p:custDataLst>
              <p:tags r:id="rId7"/>
            </p:custDataLst>
          </p:nvPr>
        </p:nvSpPr>
        <p:spPr>
          <a:xfrm>
            <a:off x="2642884" y="4707791"/>
            <a:ext cx="4848072" cy="423635"/>
          </a:xfrm>
          <a:prstGeom prst="rect">
            <a:avLst/>
          </a:prstGeom>
          <a:solidFill>
            <a:schemeClr val="bg1"/>
          </a:solidFill>
          <a:ln/>
        </p:spPr>
        <p:style>
          <a:lnRef idx="1">
            <a:schemeClr val="accent5"/>
          </a:lnRef>
          <a:fillRef idx="3">
            <a:schemeClr val="accent5"/>
          </a:fillRef>
          <a:effectRef idx="2">
            <a:schemeClr val="accent5"/>
          </a:effectRef>
          <a:fontRef idx="minor">
            <a:schemeClr val="lt1"/>
          </a:fontRef>
        </p:style>
        <p:txBody>
          <a:bodyPr lIns="39000" rIns="39000" rtlCol="0" anchor="t"/>
          <a:lstStyle/>
          <a:p>
            <a:pPr defTabSz="844164"/>
            <a:endParaRPr lang="en-US" sz="1000" b="1" kern="0" dirty="0">
              <a:solidFill>
                <a:srgbClr val="263147"/>
              </a:solidFill>
              <a:latin typeface="Arial Narrow" panose="020B0606020202030204" pitchFamily="34" charset="0"/>
              <a:cs typeface="Arial" panose="020B0604020202020204" pitchFamily="34" charset="0"/>
            </a:endParaRPr>
          </a:p>
        </p:txBody>
      </p:sp>
      <p:sp>
        <p:nvSpPr>
          <p:cNvPr id="62" name="Rectangle 61"/>
          <p:cNvSpPr/>
          <p:nvPr/>
        </p:nvSpPr>
        <p:spPr>
          <a:xfrm>
            <a:off x="3382195" y="4848737"/>
            <a:ext cx="872822" cy="182880"/>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algn="ctr" defTabSz="844164"/>
            <a:r>
              <a:rPr lang="en-US" sz="1050" b="1" kern="0" dirty="0">
                <a:solidFill>
                  <a:srgbClr val="263147"/>
                </a:solidFill>
                <a:latin typeface="Arial Narrow" panose="020B0606020202030204" pitchFamily="34" charset="0"/>
                <a:cs typeface="Arial" pitchFamily="34" charset="0"/>
              </a:rPr>
              <a:t>Mainframe</a:t>
            </a:r>
          </a:p>
        </p:txBody>
      </p:sp>
      <p:sp>
        <p:nvSpPr>
          <p:cNvPr id="63" name="Rectangle 62"/>
          <p:cNvSpPr/>
          <p:nvPr/>
        </p:nvSpPr>
        <p:spPr>
          <a:xfrm>
            <a:off x="6292243" y="4848737"/>
            <a:ext cx="1044024" cy="182880"/>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algn="ctr" defTabSz="844164"/>
            <a:r>
              <a:rPr lang="en-US" sz="1050" b="1" kern="0" dirty="0" smtClean="0">
                <a:solidFill>
                  <a:srgbClr val="263147"/>
                </a:solidFill>
                <a:latin typeface="Arial Narrow" panose="020B0606020202030204" pitchFamily="34" charset="0"/>
                <a:cs typeface="Arial" pitchFamily="34" charset="0"/>
              </a:rPr>
              <a:t>Others</a:t>
            </a:r>
            <a:endParaRPr lang="en-US" sz="1050" b="1" kern="0" dirty="0">
              <a:solidFill>
                <a:srgbClr val="263147"/>
              </a:solidFill>
              <a:latin typeface="Arial Narrow" panose="020B0606020202030204" pitchFamily="34" charset="0"/>
              <a:cs typeface="Arial" pitchFamily="34" charset="0"/>
            </a:endParaRPr>
          </a:p>
        </p:txBody>
      </p:sp>
      <p:sp>
        <p:nvSpPr>
          <p:cNvPr id="64" name="Rectangle 63"/>
          <p:cNvSpPr/>
          <p:nvPr/>
        </p:nvSpPr>
        <p:spPr>
          <a:xfrm>
            <a:off x="4352236" y="4848737"/>
            <a:ext cx="872822" cy="182880"/>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algn="ctr" defTabSz="844164"/>
            <a:r>
              <a:rPr lang="en-US" sz="1050" b="1" kern="0" dirty="0">
                <a:solidFill>
                  <a:srgbClr val="263147"/>
                </a:solidFill>
                <a:latin typeface="Arial Narrow" panose="020B0606020202030204" pitchFamily="34" charset="0"/>
                <a:cs typeface="Arial" pitchFamily="34" charset="0"/>
              </a:rPr>
              <a:t>Microsoft</a:t>
            </a:r>
          </a:p>
        </p:txBody>
      </p:sp>
      <p:sp>
        <p:nvSpPr>
          <p:cNvPr id="65" name="Rectangle 64"/>
          <p:cNvSpPr/>
          <p:nvPr>
            <p:custDataLst>
              <p:tags r:id="rId8"/>
            </p:custDataLst>
          </p:nvPr>
        </p:nvSpPr>
        <p:spPr>
          <a:xfrm>
            <a:off x="3311327" y="4254313"/>
            <a:ext cx="1515102" cy="205275"/>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marL="0" marR="0" lvl="0" indent="0" algn="ctr" defTabSz="844164" eaLnBrk="1" fontAlgn="auto" latinLnBrk="0" hangingPunct="1">
              <a:lnSpc>
                <a:spcPct val="100000"/>
              </a:lnSpc>
              <a:spcBef>
                <a:spcPts val="0"/>
              </a:spcBef>
              <a:spcAft>
                <a:spcPts val="0"/>
              </a:spcAft>
              <a:buClrTx/>
              <a:buSzTx/>
              <a:buFontTx/>
              <a:buNone/>
              <a:tabLst/>
              <a:defRPr/>
            </a:pPr>
            <a:r>
              <a:rPr lang="en-US" sz="1050" b="1" kern="0" dirty="0" smtClean="0">
                <a:solidFill>
                  <a:srgbClr val="263147"/>
                </a:solidFill>
                <a:latin typeface="Arial Narrow" panose="020B0606020202030204" pitchFamily="34" charset="0"/>
                <a:cs typeface="Arial" pitchFamily="34" charset="0"/>
              </a:rPr>
              <a:t>Core App Team</a:t>
            </a:r>
            <a:endParaRPr kumimoji="0" lang="en-US" sz="1050" b="1" i="0" u="none" strike="noStrike" kern="0" cap="none" spc="0" normalizeH="0" baseline="0" noProof="0" dirty="0">
              <a:ln>
                <a:noFill/>
              </a:ln>
              <a:solidFill>
                <a:srgbClr val="263147"/>
              </a:solidFill>
              <a:effectLst/>
              <a:uLnTx/>
              <a:uFillTx/>
              <a:latin typeface="Arial Narrow" panose="020B0606020202030204" pitchFamily="34" charset="0"/>
              <a:cs typeface="Arial" pitchFamily="34" charset="0"/>
            </a:endParaRPr>
          </a:p>
        </p:txBody>
      </p:sp>
      <p:sp>
        <p:nvSpPr>
          <p:cNvPr id="66" name="TextBox 65"/>
          <p:cNvSpPr txBox="1"/>
          <p:nvPr/>
        </p:nvSpPr>
        <p:spPr>
          <a:xfrm>
            <a:off x="2925999" y="3473895"/>
            <a:ext cx="3816364" cy="261610"/>
          </a:xfrm>
          <a:prstGeom prst="rect">
            <a:avLst/>
          </a:prstGeom>
          <a:solidFill>
            <a:schemeClr val="bg1">
              <a:lumMod val="65000"/>
            </a:schemeClr>
          </a:solidFill>
          <a:ln>
            <a:solidFill>
              <a:schemeClr val="bg1">
                <a:lumMod val="65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lvl="0" algn="ctr" defTabSz="844164">
              <a:defRPr/>
            </a:pPr>
            <a:r>
              <a:rPr lang="en-US" sz="1100" b="1" kern="0" dirty="0">
                <a:solidFill>
                  <a:schemeClr val="bg1"/>
                </a:solidFill>
                <a:latin typeface="Arial Narrow" panose="020B0606020202030204" pitchFamily="34" charset="0"/>
                <a:cs typeface="Arial" pitchFamily="34" charset="0"/>
              </a:rPr>
              <a:t>Capgemini SWAT Team (Critical Issues &amp; Business Support)</a:t>
            </a:r>
            <a:endParaRPr lang="en-US" sz="2000" dirty="0" smtClean="0">
              <a:solidFill>
                <a:schemeClr val="bg1"/>
              </a:solidFill>
              <a:latin typeface="Arial Narrow" panose="020B0606020202030204" pitchFamily="34" charset="0"/>
            </a:endParaRPr>
          </a:p>
        </p:txBody>
      </p:sp>
      <p:sp>
        <p:nvSpPr>
          <p:cNvPr id="67" name="Pentagon 66"/>
          <p:cNvSpPr/>
          <p:nvPr/>
        </p:nvSpPr>
        <p:spPr>
          <a:xfrm>
            <a:off x="2084586" y="4059450"/>
            <a:ext cx="502602" cy="1228308"/>
          </a:xfrm>
          <a:prstGeom prst="homePlate">
            <a:avLst>
              <a:gd name="adj" fmla="val 22614"/>
            </a:avLst>
          </a:prstGeom>
          <a:solidFill>
            <a:schemeClr val="accent5">
              <a:lumMod val="75000"/>
            </a:schemeClr>
          </a:solidFill>
          <a:ln w="19050" cap="flat" cmpd="sng" algn="ctr">
            <a:noFill/>
            <a:prstDash val="solid"/>
          </a:ln>
          <a:effectLst/>
        </p:spPr>
        <p:txBody>
          <a:bodyPr vert="vert270"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57756">
              <a:tabLst>
                <a:tab pos="576263" algn="l"/>
              </a:tabLst>
              <a:defRPr/>
            </a:pPr>
            <a:r>
              <a:rPr lang="en-US" b="1" kern="0" dirty="0">
                <a:solidFill>
                  <a:prstClr val="white"/>
                </a:solidFill>
                <a:latin typeface="Arial Narrow" panose="020B0606020202030204" pitchFamily="34" charset="0"/>
              </a:rPr>
              <a:t>Break Fixes Minor Mods, Rates &amp; Forms</a:t>
            </a:r>
          </a:p>
        </p:txBody>
      </p:sp>
      <p:sp>
        <p:nvSpPr>
          <p:cNvPr id="68" name="Rounded Rectangle 78"/>
          <p:cNvSpPr/>
          <p:nvPr/>
        </p:nvSpPr>
        <p:spPr>
          <a:xfrm>
            <a:off x="5322277" y="4848736"/>
            <a:ext cx="872822" cy="182880"/>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algn="ctr" defTabSz="844164"/>
            <a:r>
              <a:rPr lang="en-US" sz="1050" b="1" kern="0" dirty="0">
                <a:solidFill>
                  <a:srgbClr val="263147"/>
                </a:solidFill>
                <a:latin typeface="Arial Narrow" panose="020B0606020202030204" pitchFamily="34" charset="0"/>
                <a:cs typeface="Arial" pitchFamily="34" charset="0"/>
              </a:rPr>
              <a:t>Documentum</a:t>
            </a:r>
          </a:p>
        </p:txBody>
      </p:sp>
      <p:sp>
        <p:nvSpPr>
          <p:cNvPr id="69" name="Rounded Rectangle 79"/>
          <p:cNvSpPr/>
          <p:nvPr/>
        </p:nvSpPr>
        <p:spPr>
          <a:xfrm>
            <a:off x="453136" y="5742559"/>
            <a:ext cx="852878" cy="340705"/>
          </a:xfrm>
          <a:prstGeom prst="rect">
            <a:avLst/>
          </a:prstGeom>
          <a:solidFill>
            <a:sysClr val="window" lastClr="FFFFFF">
              <a:lumMod val="95000"/>
            </a:sysClr>
          </a:solidFill>
          <a:ln w="19050" cap="flat" cmpd="sng" algn="ctr">
            <a:noFill/>
            <a:prstDash val="solid"/>
          </a:ln>
          <a:effectLst/>
        </p:spPr>
        <p:txBody>
          <a:bodyPr wrap="square" lIns="0" rIns="0" rtlCol="0" anchor="ctr"/>
          <a:lstStyle/>
          <a:p>
            <a:pPr algn="ctr" defTabSz="957756">
              <a:defRPr/>
            </a:pPr>
            <a:r>
              <a:rPr lang="en-US" sz="1100" b="1" kern="0" dirty="0" smtClean="0">
                <a:solidFill>
                  <a:srgbClr val="263147"/>
                </a:solidFill>
                <a:latin typeface="Arial Narrow" panose="020B0606020202030204" pitchFamily="34" charset="0"/>
              </a:rPr>
              <a:t>Architecture</a:t>
            </a:r>
            <a:endParaRPr lang="en-US" sz="1100" b="1" kern="0" dirty="0">
              <a:solidFill>
                <a:srgbClr val="263147"/>
              </a:solidFill>
              <a:latin typeface="Arial Narrow" panose="020B0606020202030204" pitchFamily="34" charset="0"/>
            </a:endParaRPr>
          </a:p>
        </p:txBody>
      </p:sp>
      <p:sp>
        <p:nvSpPr>
          <p:cNvPr id="70" name="Rectangle 69"/>
          <p:cNvSpPr/>
          <p:nvPr>
            <p:custDataLst>
              <p:tags r:id="rId9"/>
            </p:custDataLst>
          </p:nvPr>
        </p:nvSpPr>
        <p:spPr>
          <a:xfrm>
            <a:off x="4995247" y="4249647"/>
            <a:ext cx="1515102" cy="205275"/>
          </a:xfrm>
          <a:prstGeom prst="rect">
            <a:avLst/>
          </a:prstGeom>
          <a:solidFill>
            <a:srgbClr val="C1EFFF"/>
          </a:solidFill>
          <a:ln w="6350">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lIns="39000" rIns="39000" rtlCol="0" anchor="ctr"/>
          <a:lstStyle/>
          <a:p>
            <a:pPr marL="0" marR="0" lvl="0" indent="0" algn="ctr" defTabSz="844164" eaLnBrk="1" fontAlgn="auto" latinLnBrk="0" hangingPunct="1">
              <a:lnSpc>
                <a:spcPct val="100000"/>
              </a:lnSpc>
              <a:spcBef>
                <a:spcPts val="0"/>
              </a:spcBef>
              <a:spcAft>
                <a:spcPts val="0"/>
              </a:spcAft>
              <a:buClrTx/>
              <a:buSzTx/>
              <a:buFontTx/>
              <a:buNone/>
              <a:tabLst/>
              <a:defRPr/>
            </a:pPr>
            <a:r>
              <a:rPr lang="en-US" sz="1050" b="1" kern="0" dirty="0" smtClean="0">
                <a:solidFill>
                  <a:srgbClr val="263147"/>
                </a:solidFill>
                <a:latin typeface="Arial Narrow" panose="020B0606020202030204" pitchFamily="34" charset="0"/>
                <a:cs typeface="Arial" pitchFamily="34" charset="0"/>
              </a:rPr>
              <a:t>BA / QA Team</a:t>
            </a:r>
            <a:endParaRPr kumimoji="0" lang="en-US" sz="1050" b="1" i="0" u="none" strike="noStrike" kern="0" cap="none" spc="0" normalizeH="0" baseline="0" noProof="0" dirty="0">
              <a:ln>
                <a:noFill/>
              </a:ln>
              <a:solidFill>
                <a:srgbClr val="263147"/>
              </a:solidFill>
              <a:effectLst/>
              <a:uLnTx/>
              <a:uFillTx/>
              <a:latin typeface="Arial Narrow" panose="020B0606020202030204" pitchFamily="34" charset="0"/>
              <a:cs typeface="Arial" pitchFamily="34" charset="0"/>
            </a:endParaRPr>
          </a:p>
        </p:txBody>
      </p:sp>
      <p:sp>
        <p:nvSpPr>
          <p:cNvPr id="71" name="Rectangle 70"/>
          <p:cNvSpPr/>
          <p:nvPr/>
        </p:nvSpPr>
        <p:spPr>
          <a:xfrm>
            <a:off x="2556739" y="4196995"/>
            <a:ext cx="833237" cy="261610"/>
          </a:xfrm>
          <a:prstGeom prst="rect">
            <a:avLst/>
          </a:prstGeom>
        </p:spPr>
        <p:txBody>
          <a:bodyPr>
            <a:spAutoFit/>
          </a:bodyPr>
          <a:lstStyle/>
          <a:p>
            <a:pPr algn="ctr" defTabSz="844164"/>
            <a:r>
              <a:rPr lang="en-US" sz="1100" b="1" kern="0" dirty="0" smtClean="0">
                <a:solidFill>
                  <a:srgbClr val="263147"/>
                </a:solidFill>
                <a:latin typeface="Arial Narrow" panose="020B0606020202030204" pitchFamily="34" charset="0"/>
                <a:cs typeface="Arial" panose="020B0604020202020204" pitchFamily="34" charset="0"/>
              </a:rPr>
              <a:t>Core Team</a:t>
            </a:r>
            <a:endParaRPr lang="en-US" sz="1100" b="1" kern="0" dirty="0">
              <a:solidFill>
                <a:srgbClr val="263147"/>
              </a:solidFill>
              <a:latin typeface="Arial Narrow" panose="020B0606020202030204" pitchFamily="34" charset="0"/>
              <a:cs typeface="Arial" panose="020B0604020202020204" pitchFamily="34" charset="0"/>
            </a:endParaRPr>
          </a:p>
        </p:txBody>
      </p:sp>
      <p:sp>
        <p:nvSpPr>
          <p:cNvPr id="72" name="Rectangle 71"/>
          <p:cNvSpPr/>
          <p:nvPr/>
        </p:nvSpPr>
        <p:spPr>
          <a:xfrm>
            <a:off x="2556739" y="4730385"/>
            <a:ext cx="833237" cy="430887"/>
          </a:xfrm>
          <a:prstGeom prst="rect">
            <a:avLst/>
          </a:prstGeom>
        </p:spPr>
        <p:txBody>
          <a:bodyPr>
            <a:spAutoFit/>
          </a:bodyPr>
          <a:lstStyle/>
          <a:p>
            <a:pPr algn="ctr" defTabSz="844164"/>
            <a:r>
              <a:rPr lang="en-US" sz="1100" b="1" kern="0" dirty="0" smtClean="0">
                <a:solidFill>
                  <a:srgbClr val="263147"/>
                </a:solidFill>
                <a:latin typeface="Arial Narrow" panose="020B0606020202030204" pitchFamily="34" charset="0"/>
                <a:cs typeface="Arial" panose="020B0604020202020204" pitchFamily="34" charset="0"/>
              </a:rPr>
              <a:t>Technology Pool</a:t>
            </a:r>
            <a:endParaRPr lang="en-US" sz="1100" b="1" kern="0" dirty="0">
              <a:solidFill>
                <a:srgbClr val="263147"/>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468778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746600" y="3204440"/>
            <a:ext cx="5273797" cy="2809234"/>
          </a:xfrm>
          <a:prstGeom prst="rect">
            <a:avLst/>
          </a:prstGeom>
          <a:solidFill>
            <a:schemeClr val="tx1">
              <a:lumMod val="20000"/>
              <a:lumOff val="80000"/>
            </a:schemeClr>
          </a:solidFill>
          <a:ln w="19050">
            <a:solidFill>
              <a:sysClr val="window" lastClr="FFFFFF"/>
            </a:solid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defTabSz="914103">
              <a:defRPr/>
            </a:pPr>
            <a:endParaRPr lang="en-US" sz="1100" kern="0" dirty="0">
              <a:solidFill>
                <a:prstClr val="white"/>
              </a:solidFill>
              <a:latin typeface="Arial Narrow" panose="020B0606020202030204" pitchFamily="34" charset="0"/>
            </a:endParaRPr>
          </a:p>
        </p:txBody>
      </p:sp>
      <p:sp>
        <p:nvSpPr>
          <p:cNvPr id="10" name="Rectangle 9"/>
          <p:cNvSpPr>
            <a:spLocks/>
          </p:cNvSpPr>
          <p:nvPr/>
        </p:nvSpPr>
        <p:spPr>
          <a:xfrm>
            <a:off x="6126982" y="3193554"/>
            <a:ext cx="5653594" cy="2809234"/>
          </a:xfrm>
          <a:prstGeom prst="rect">
            <a:avLst/>
          </a:prstGeom>
          <a:solidFill>
            <a:schemeClr val="tx1">
              <a:lumMod val="20000"/>
              <a:lumOff val="80000"/>
            </a:schemeClr>
          </a:solidFill>
          <a:ln w="19050">
            <a:solidFill>
              <a:sysClr val="window" lastClr="FFFFFF"/>
            </a:solid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defTabSz="914103">
              <a:defRPr/>
            </a:pPr>
            <a:endParaRPr lang="en-US" sz="1100" kern="0" dirty="0">
              <a:latin typeface="Arial Narrow" panose="020B0606020202030204" pitchFamily="34" charset="0"/>
            </a:endParaRPr>
          </a:p>
        </p:txBody>
      </p:sp>
      <p:sp>
        <p:nvSpPr>
          <p:cNvPr id="2" name="Title 1"/>
          <p:cNvSpPr>
            <a:spLocks noGrp="1"/>
          </p:cNvSpPr>
          <p:nvPr>
            <p:ph type="title"/>
          </p:nvPr>
        </p:nvSpPr>
        <p:spPr/>
        <p:txBody>
          <a:bodyPr/>
          <a:lstStyle/>
          <a:p>
            <a:r>
              <a:rPr lang="en-US" sz="2400" dirty="0"/>
              <a:t>RightShore® delivery model which ensures the best available talent across onsite and offshore locations to meet </a:t>
            </a:r>
            <a:r>
              <a:rPr lang="en-US" sz="2400" dirty="0" smtClean="0"/>
              <a:t>your objective </a:t>
            </a:r>
            <a:r>
              <a:rPr lang="en-US" sz="2400" dirty="0"/>
              <a:t>of c</a:t>
            </a:r>
            <a:r>
              <a:rPr lang="en-US" sz="2400" dirty="0" smtClean="0"/>
              <a:t>ost efficient &amp; reliable delivery</a:t>
            </a:r>
            <a:endParaRPr lang="en-GB" sz="2400" dirty="0"/>
          </a:p>
        </p:txBody>
      </p:sp>
      <p:sp>
        <p:nvSpPr>
          <p:cNvPr id="3" name="Rounded Rectangle 2"/>
          <p:cNvSpPr>
            <a:spLocks/>
          </p:cNvSpPr>
          <p:nvPr/>
        </p:nvSpPr>
        <p:spPr>
          <a:xfrm>
            <a:off x="3978606" y="2469608"/>
            <a:ext cx="1376826" cy="460646"/>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100" kern="0" dirty="0" smtClean="0">
                <a:solidFill>
                  <a:schemeClr val="tx2">
                    <a:lumMod val="50000"/>
                  </a:schemeClr>
                </a:solidFill>
                <a:latin typeface="Arial Narrow" panose="020B0606020202030204" pitchFamily="34" charset="0"/>
              </a:rPr>
              <a:t>Engagement Manager</a:t>
            </a:r>
            <a:endParaRPr lang="en-US" sz="1100" kern="0" dirty="0">
              <a:solidFill>
                <a:schemeClr val="tx2">
                  <a:lumMod val="50000"/>
                </a:schemeClr>
              </a:solidFill>
              <a:latin typeface="Arial Narrow" panose="020B060602020203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939" y="2166023"/>
            <a:ext cx="380811" cy="380811"/>
          </a:xfrm>
          <a:prstGeom prst="rect">
            <a:avLst/>
          </a:prstGeom>
        </p:spPr>
      </p:pic>
      <p:sp>
        <p:nvSpPr>
          <p:cNvPr id="5" name="Rectangle 4"/>
          <p:cNvSpPr/>
          <p:nvPr/>
        </p:nvSpPr>
        <p:spPr bwMode="auto">
          <a:xfrm>
            <a:off x="303213" y="1435397"/>
            <a:ext cx="11506200" cy="1564984"/>
          </a:xfrm>
          <a:prstGeom prst="rect">
            <a:avLst/>
          </a:prstGeom>
          <a:noFill/>
          <a:ln w="19050">
            <a:solidFill>
              <a:schemeClr val="accent5"/>
            </a:solidFill>
            <a:headEnd type="none" w="med" len="med"/>
            <a:tailEnd type="none" w="med" len="med"/>
          </a:ln>
          <a:effectLst/>
          <a:scene3d>
            <a:camera prst="orthographicFront">
              <a:rot lat="0" lon="0" rev="0"/>
            </a:camera>
            <a:lightRig rig="threePt" dir="t">
              <a:rot lat="0" lon="0" rev="1200000"/>
            </a:lightRig>
          </a:scene3d>
          <a:sp3d/>
        </p:spPr>
        <p:txBody>
          <a:bodyPr vert="horz" wrap="none" lIns="91416" tIns="0" rIns="91416" bIns="45708" numCol="1" rtlCol="0" anchor="t" anchorCtr="0" compatLnSpc="1">
            <a:prstTxWarp prst="textNoShape">
              <a:avLst/>
            </a:prstTxWarp>
          </a:bodyPr>
          <a:lstStyle/>
          <a:p>
            <a:pPr algn="r" eaLnBrk="0" fontAlgn="base" hangingPunct="0">
              <a:spcBef>
                <a:spcPct val="0"/>
              </a:spcBef>
              <a:spcAft>
                <a:spcPct val="0"/>
              </a:spcAft>
              <a:defRPr/>
            </a:pPr>
            <a:endParaRPr lang="en-US" sz="1100" kern="0" dirty="0">
              <a:solidFill>
                <a:srgbClr val="000000"/>
              </a:solidFill>
              <a:latin typeface="Arial Narrow" panose="020B0606020202030204" pitchFamily="34" charset="0"/>
            </a:endParaRPr>
          </a:p>
        </p:txBody>
      </p:sp>
      <p:sp>
        <p:nvSpPr>
          <p:cNvPr id="6" name="Rectangle 5"/>
          <p:cNvSpPr/>
          <p:nvPr/>
        </p:nvSpPr>
        <p:spPr>
          <a:xfrm rot="16200000">
            <a:off x="-277826" y="2008175"/>
            <a:ext cx="1564987" cy="419419"/>
          </a:xfrm>
          <a:prstGeom prst="rect">
            <a:avLst/>
          </a:prstGeom>
          <a:solidFill>
            <a:srgbClr val="009BCC"/>
          </a:solidFill>
          <a:ln>
            <a:solidFill>
              <a:srgbClr val="009BCC"/>
            </a:solidFill>
          </a:ln>
        </p:spPr>
        <p:style>
          <a:lnRef idx="1">
            <a:schemeClr val="dk1"/>
          </a:lnRef>
          <a:fillRef idx="2">
            <a:schemeClr val="dk1"/>
          </a:fillRef>
          <a:effectRef idx="1">
            <a:schemeClr val="dk1"/>
          </a:effectRef>
          <a:fontRef idx="minor">
            <a:schemeClr val="dk1"/>
          </a:fontRef>
        </p:style>
        <p:txBody>
          <a:bodyPr lIns="91416" tIns="45708" rIns="91416" bIns="45708" rtlCol="0" anchor="ctr"/>
          <a:lstStyle/>
          <a:p>
            <a:pPr algn="ctr" defTabSz="914103">
              <a:defRPr/>
            </a:pPr>
            <a:r>
              <a:rPr lang="en-US" sz="1400" b="1" kern="0" dirty="0">
                <a:solidFill>
                  <a:schemeClr val="bg1"/>
                </a:solidFill>
                <a:latin typeface="Arial Narrow" panose="020B0606020202030204" pitchFamily="34" charset="0"/>
              </a:rPr>
              <a:t>Service Governance</a:t>
            </a:r>
            <a:endParaRPr lang="en-US" sz="2400" b="1" kern="0" dirty="0">
              <a:solidFill>
                <a:schemeClr val="bg1"/>
              </a:solidFill>
              <a:latin typeface="Arial Narrow" panose="020B0606020202030204" pitchFamily="34" charset="0"/>
            </a:endParaRPr>
          </a:p>
        </p:txBody>
      </p:sp>
      <p:sp>
        <p:nvSpPr>
          <p:cNvPr id="11" name="Rectangle 10"/>
          <p:cNvSpPr/>
          <p:nvPr/>
        </p:nvSpPr>
        <p:spPr>
          <a:xfrm>
            <a:off x="303213" y="3193552"/>
            <a:ext cx="11506200" cy="2820120"/>
          </a:xfrm>
          <a:prstGeom prst="rect">
            <a:avLst/>
          </a:prstGeom>
          <a:noFill/>
          <a:ln w="19050">
            <a:solidFill>
              <a:schemeClr val="accent5"/>
            </a:solidFill>
          </a:ln>
          <a:effectLst/>
          <a:scene3d>
            <a:camera prst="orthographicFront">
              <a:rot lat="0" lon="0" rev="0"/>
            </a:camera>
            <a:lightRig rig="threePt" dir="t">
              <a:rot lat="0" lon="0" rev="1200000"/>
            </a:lightRig>
          </a:scene3d>
          <a:sp3d/>
        </p:spPr>
        <p:txBody>
          <a:bodyPr vert="horz" lIns="103136" tIns="51568" rIns="103136" bIns="51568" rtlCol="0" anchor="ctr"/>
          <a:lstStyle/>
          <a:p>
            <a:pPr defTabSz="914103">
              <a:defRPr/>
            </a:pPr>
            <a:endParaRPr lang="en-US" sz="1400" kern="0" dirty="0">
              <a:solidFill>
                <a:srgbClr val="263147"/>
              </a:solidFill>
              <a:latin typeface="Arial Narrow" panose="020B0606020202030204" pitchFamily="34" charset="0"/>
            </a:endParaRPr>
          </a:p>
        </p:txBody>
      </p:sp>
      <p:sp>
        <p:nvSpPr>
          <p:cNvPr id="13" name="Rounded Rectangle 12"/>
          <p:cNvSpPr>
            <a:spLocks/>
          </p:cNvSpPr>
          <p:nvPr/>
        </p:nvSpPr>
        <p:spPr>
          <a:xfrm>
            <a:off x="2570899" y="3332997"/>
            <a:ext cx="1376826" cy="460646"/>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tx2">
                    <a:lumMod val="50000"/>
                  </a:schemeClr>
                </a:solidFill>
                <a:latin typeface="Arial Narrow" panose="020B0606020202030204" pitchFamily="34" charset="0"/>
              </a:rPr>
              <a:t>L2 Lead</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47000" y="3425059"/>
            <a:ext cx="350441" cy="350441"/>
          </a:xfrm>
          <a:prstGeom prst="rect">
            <a:avLst/>
          </a:prstGeom>
        </p:spPr>
      </p:pic>
      <p:grpSp>
        <p:nvGrpSpPr>
          <p:cNvPr id="39" name="Group 38"/>
          <p:cNvGrpSpPr/>
          <p:nvPr/>
        </p:nvGrpSpPr>
        <p:grpSpPr>
          <a:xfrm>
            <a:off x="5180973" y="6068751"/>
            <a:ext cx="688166" cy="268456"/>
            <a:chOff x="6045271" y="1203149"/>
            <a:chExt cx="688166" cy="268456"/>
          </a:xfrm>
        </p:grpSpPr>
        <p:sp>
          <p:nvSpPr>
            <p:cNvPr id="40" name="Rounded Rectangle 39"/>
            <p:cNvSpPr>
              <a:spLocks/>
            </p:cNvSpPr>
            <p:nvPr/>
          </p:nvSpPr>
          <p:spPr>
            <a:xfrm>
              <a:off x="6170770" y="1203149"/>
              <a:ext cx="562667" cy="268456"/>
            </a:xfrm>
            <a:prstGeom prst="roundRect">
              <a:avLst/>
            </a:prstGeom>
            <a:noFill/>
            <a:ln w="19050">
              <a:noFill/>
            </a:ln>
            <a:effectLst/>
            <a:scene3d>
              <a:camera prst="orthographicFront">
                <a:rot lat="0" lon="0" rev="0"/>
              </a:camera>
              <a:lightRig rig="threePt" dir="t">
                <a:rot lat="0" lon="0" rev="1200000"/>
              </a:lightRig>
            </a:scene3d>
            <a:sp3d/>
          </p:spPr>
          <p:txBody>
            <a:bodyPr vert="horz" wrap="none" lIns="103136" tIns="51568" rIns="103136" bIns="51568" rtlCol="0" anchor="ctr">
              <a:noAutofit/>
            </a:bodyPr>
            <a:lstStyle/>
            <a:p>
              <a:pPr algn="ctr"/>
              <a:r>
                <a:rPr lang="en-US" sz="900" kern="0" dirty="0" smtClean="0">
                  <a:solidFill>
                    <a:schemeClr val="tx2">
                      <a:lumMod val="50000"/>
                    </a:schemeClr>
                  </a:solidFill>
                  <a:latin typeface="Arial Narrow" panose="020B0606020202030204" pitchFamily="34" charset="0"/>
                </a:rPr>
                <a:t>Onsite</a:t>
              </a:r>
              <a:endParaRPr lang="en-US" sz="900" kern="0" dirty="0">
                <a:solidFill>
                  <a:schemeClr val="tx2">
                    <a:lumMod val="50000"/>
                  </a:schemeClr>
                </a:solidFill>
                <a:latin typeface="Arial Narrow" panose="020B0606020202030204" pitchFamily="34" charset="0"/>
              </a:endParaRPr>
            </a:p>
          </p:txBody>
        </p:sp>
        <p:sp>
          <p:nvSpPr>
            <p:cNvPr id="41" name="Rounded Rectangle 40"/>
            <p:cNvSpPr>
              <a:spLocks/>
            </p:cNvSpPr>
            <p:nvPr/>
          </p:nvSpPr>
          <p:spPr>
            <a:xfrm>
              <a:off x="6045271" y="1255081"/>
              <a:ext cx="164592" cy="164592"/>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endParaRPr lang="en-US" sz="900" kern="0" dirty="0">
                <a:solidFill>
                  <a:schemeClr val="tx2">
                    <a:lumMod val="50000"/>
                  </a:schemeClr>
                </a:solidFill>
                <a:latin typeface="Arial Narrow" panose="020B0606020202030204" pitchFamily="34" charset="0"/>
              </a:endParaRPr>
            </a:p>
          </p:txBody>
        </p:sp>
      </p:grpSp>
      <p:sp>
        <p:nvSpPr>
          <p:cNvPr id="43" name="Rounded Rectangle 42"/>
          <p:cNvSpPr>
            <a:spLocks/>
          </p:cNvSpPr>
          <p:nvPr/>
        </p:nvSpPr>
        <p:spPr>
          <a:xfrm>
            <a:off x="6143993" y="6068751"/>
            <a:ext cx="675888" cy="268456"/>
          </a:xfrm>
          <a:prstGeom prst="roundRect">
            <a:avLst/>
          </a:prstGeom>
          <a:noFill/>
          <a:ln w="19050">
            <a:noFill/>
          </a:ln>
          <a:effectLst/>
          <a:scene3d>
            <a:camera prst="orthographicFront">
              <a:rot lat="0" lon="0" rev="0"/>
            </a:camera>
            <a:lightRig rig="threePt" dir="t">
              <a:rot lat="0" lon="0" rev="1200000"/>
            </a:lightRig>
          </a:scene3d>
          <a:sp3d/>
        </p:spPr>
        <p:txBody>
          <a:bodyPr vert="horz" wrap="none" lIns="103136" tIns="51568" rIns="103136" bIns="51568" rtlCol="0" anchor="ctr">
            <a:noAutofit/>
          </a:bodyPr>
          <a:lstStyle/>
          <a:p>
            <a:r>
              <a:rPr lang="en-US" sz="900" kern="0" dirty="0" smtClean="0">
                <a:solidFill>
                  <a:schemeClr val="tx2">
                    <a:lumMod val="50000"/>
                  </a:schemeClr>
                </a:solidFill>
                <a:latin typeface="Arial Narrow" panose="020B0606020202030204" pitchFamily="34" charset="0"/>
              </a:rPr>
              <a:t>Both</a:t>
            </a:r>
            <a:endParaRPr lang="en-US" sz="900" kern="0" dirty="0">
              <a:solidFill>
                <a:schemeClr val="tx2">
                  <a:lumMod val="50000"/>
                </a:schemeClr>
              </a:solidFill>
              <a:latin typeface="Arial Narrow" panose="020B0606020202030204" pitchFamily="34" charset="0"/>
            </a:endParaRPr>
          </a:p>
        </p:txBody>
      </p:sp>
      <p:sp>
        <p:nvSpPr>
          <p:cNvPr id="44" name="Rounded Rectangle 43"/>
          <p:cNvSpPr>
            <a:spLocks/>
          </p:cNvSpPr>
          <p:nvPr/>
        </p:nvSpPr>
        <p:spPr>
          <a:xfrm>
            <a:off x="6018494" y="6120683"/>
            <a:ext cx="164592" cy="164592"/>
          </a:xfrm>
          <a:prstGeom prst="roundRect">
            <a:avLst/>
          </a:prstGeom>
          <a:solidFill>
            <a:srgbClr val="C00000"/>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endParaRPr lang="en-US" sz="900" kern="0" dirty="0">
              <a:solidFill>
                <a:schemeClr val="tx2">
                  <a:lumMod val="50000"/>
                </a:schemeClr>
              </a:solidFill>
              <a:latin typeface="Arial Narrow" panose="020B0606020202030204" pitchFamily="34" charset="0"/>
            </a:endParaRPr>
          </a:p>
        </p:txBody>
      </p:sp>
      <p:sp>
        <p:nvSpPr>
          <p:cNvPr id="46" name="Rounded Rectangle 45"/>
          <p:cNvSpPr>
            <a:spLocks/>
          </p:cNvSpPr>
          <p:nvPr/>
        </p:nvSpPr>
        <p:spPr>
          <a:xfrm>
            <a:off x="4001674" y="1702914"/>
            <a:ext cx="1376826" cy="451569"/>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100" kern="0" dirty="0" smtClean="0">
                <a:solidFill>
                  <a:schemeClr val="tx2">
                    <a:lumMod val="50000"/>
                  </a:schemeClr>
                </a:solidFill>
                <a:latin typeface="Arial Narrow" panose="020B0606020202030204" pitchFamily="34" charset="0"/>
              </a:rPr>
              <a:t>Delivery Executive</a:t>
            </a:r>
            <a:endParaRPr lang="en-US" sz="1100" kern="0" dirty="0">
              <a:solidFill>
                <a:schemeClr val="tx2">
                  <a:lumMod val="50000"/>
                </a:schemeClr>
              </a:solidFill>
              <a:latin typeface="Arial Narrow" panose="020B0606020202030204" pitchFamily="34" charset="0"/>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2007" y="1460925"/>
            <a:ext cx="380811" cy="380811"/>
          </a:xfrm>
          <a:prstGeom prst="rect">
            <a:avLst/>
          </a:prstGeom>
        </p:spPr>
      </p:pic>
      <p:sp>
        <p:nvSpPr>
          <p:cNvPr id="48" name="Rounded Rectangle 47"/>
          <p:cNvSpPr>
            <a:spLocks/>
          </p:cNvSpPr>
          <p:nvPr/>
        </p:nvSpPr>
        <p:spPr>
          <a:xfrm>
            <a:off x="6282687" y="2489975"/>
            <a:ext cx="1376826" cy="438288"/>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100" kern="0" dirty="0">
                <a:solidFill>
                  <a:schemeClr val="bg1"/>
                </a:solidFill>
                <a:latin typeface="Arial Narrow" panose="020B0606020202030204" pitchFamily="34" charset="0"/>
              </a:rPr>
              <a:t>Service Delivery </a:t>
            </a:r>
          </a:p>
          <a:p>
            <a:pPr algn="ctr"/>
            <a:r>
              <a:rPr lang="en-GB" sz="1100" kern="0" dirty="0">
                <a:solidFill>
                  <a:schemeClr val="bg1"/>
                </a:solidFill>
                <a:latin typeface="Arial Narrow" panose="020B0606020202030204" pitchFamily="34" charset="0"/>
              </a:rPr>
              <a:t>Manager </a:t>
            </a:r>
            <a:endParaRPr lang="en-US" sz="1100" kern="0" dirty="0">
              <a:solidFill>
                <a:schemeClr val="bg1"/>
              </a:solidFill>
              <a:latin typeface="Arial Narrow" panose="020B0606020202030204" pitchFamily="34" charset="0"/>
            </a:endParaRP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020" y="2186097"/>
            <a:ext cx="380811" cy="380811"/>
          </a:xfrm>
          <a:prstGeom prst="rect">
            <a:avLst/>
          </a:prstGeom>
        </p:spPr>
      </p:pic>
      <p:sp>
        <p:nvSpPr>
          <p:cNvPr id="73" name="Rounded Rectangle 72"/>
          <p:cNvSpPr>
            <a:spLocks/>
          </p:cNvSpPr>
          <p:nvPr/>
        </p:nvSpPr>
        <p:spPr>
          <a:xfrm>
            <a:off x="8405421" y="3360344"/>
            <a:ext cx="1376826" cy="460646"/>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bg1"/>
                </a:solidFill>
                <a:latin typeface="Arial Narrow" panose="020B0606020202030204" pitchFamily="34" charset="0"/>
              </a:rPr>
              <a:t>L3 Lead</a:t>
            </a: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480216" y="3425059"/>
            <a:ext cx="350441" cy="350441"/>
          </a:xfrm>
          <a:prstGeom prst="rect">
            <a:avLst/>
          </a:prstGeom>
        </p:spPr>
      </p:pic>
      <p:sp>
        <p:nvSpPr>
          <p:cNvPr id="123" name="Rectangle 122"/>
          <p:cNvSpPr/>
          <p:nvPr/>
        </p:nvSpPr>
        <p:spPr>
          <a:xfrm rot="16200000">
            <a:off x="-894507" y="4393904"/>
            <a:ext cx="2798350" cy="419419"/>
          </a:xfrm>
          <a:prstGeom prst="rect">
            <a:avLst/>
          </a:prstGeom>
          <a:solidFill>
            <a:srgbClr val="009BCC"/>
          </a:solidFill>
          <a:ln>
            <a:solidFill>
              <a:srgbClr val="009BCC"/>
            </a:solidFill>
          </a:ln>
        </p:spPr>
        <p:style>
          <a:lnRef idx="1">
            <a:schemeClr val="dk1"/>
          </a:lnRef>
          <a:fillRef idx="2">
            <a:schemeClr val="dk1"/>
          </a:fillRef>
          <a:effectRef idx="1">
            <a:schemeClr val="dk1"/>
          </a:effectRef>
          <a:fontRef idx="minor">
            <a:schemeClr val="dk1"/>
          </a:fontRef>
        </p:style>
        <p:txBody>
          <a:bodyPr lIns="91416" tIns="45708" rIns="91416" bIns="45708" rtlCol="0" anchor="ctr"/>
          <a:lstStyle/>
          <a:p>
            <a:pPr algn="ctr" defTabSz="914103">
              <a:defRPr/>
            </a:pPr>
            <a:r>
              <a:rPr lang="en-US" sz="1400" b="1" kern="0" dirty="0" smtClean="0">
                <a:solidFill>
                  <a:schemeClr val="bg1"/>
                </a:solidFill>
                <a:latin typeface="Arial Narrow" panose="020B0606020202030204" pitchFamily="34" charset="0"/>
              </a:rPr>
              <a:t>Service Delivery</a:t>
            </a:r>
            <a:endParaRPr lang="en-US" sz="2400" b="1" kern="0" dirty="0">
              <a:solidFill>
                <a:schemeClr val="bg1"/>
              </a:solidFill>
              <a:latin typeface="Arial Narrow" panose="020B0606020202030204" pitchFamily="34" charset="0"/>
            </a:endParaRPr>
          </a:p>
        </p:txBody>
      </p:sp>
      <p:grpSp>
        <p:nvGrpSpPr>
          <p:cNvPr id="138" name="Group 137"/>
          <p:cNvGrpSpPr/>
          <p:nvPr/>
        </p:nvGrpSpPr>
        <p:grpSpPr>
          <a:xfrm>
            <a:off x="4216318" y="6068751"/>
            <a:ext cx="801387" cy="268456"/>
            <a:chOff x="6694344" y="1203149"/>
            <a:chExt cx="801387" cy="268456"/>
          </a:xfrm>
        </p:grpSpPr>
        <p:sp>
          <p:nvSpPr>
            <p:cNvPr id="139" name="Rounded Rectangle 138"/>
            <p:cNvSpPr>
              <a:spLocks/>
            </p:cNvSpPr>
            <p:nvPr/>
          </p:nvSpPr>
          <p:spPr>
            <a:xfrm>
              <a:off x="6819843" y="1203149"/>
              <a:ext cx="675888" cy="268456"/>
            </a:xfrm>
            <a:prstGeom prst="roundRect">
              <a:avLst/>
            </a:prstGeom>
            <a:noFill/>
            <a:ln w="19050">
              <a:noFill/>
            </a:ln>
            <a:effectLst/>
            <a:scene3d>
              <a:camera prst="orthographicFront">
                <a:rot lat="0" lon="0" rev="0"/>
              </a:camera>
              <a:lightRig rig="threePt" dir="t">
                <a:rot lat="0" lon="0" rev="1200000"/>
              </a:lightRig>
            </a:scene3d>
            <a:sp3d/>
          </p:spPr>
          <p:txBody>
            <a:bodyPr vert="horz" wrap="none" lIns="103136" tIns="51568" rIns="103136" bIns="51568" rtlCol="0" anchor="ctr">
              <a:noAutofit/>
            </a:bodyPr>
            <a:lstStyle/>
            <a:p>
              <a:r>
                <a:rPr lang="en-US" sz="900" kern="0" dirty="0">
                  <a:solidFill>
                    <a:schemeClr val="tx2">
                      <a:lumMod val="50000"/>
                    </a:schemeClr>
                  </a:solidFill>
                  <a:latin typeface="Arial Narrow" panose="020B0606020202030204" pitchFamily="34" charset="0"/>
                </a:rPr>
                <a:t>Offshore</a:t>
              </a:r>
            </a:p>
          </p:txBody>
        </p:sp>
        <p:sp>
          <p:nvSpPr>
            <p:cNvPr id="140" name="Rounded Rectangle 139"/>
            <p:cNvSpPr>
              <a:spLocks/>
            </p:cNvSpPr>
            <p:nvPr/>
          </p:nvSpPr>
          <p:spPr>
            <a:xfrm>
              <a:off x="6694344" y="1255081"/>
              <a:ext cx="164592" cy="164592"/>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endParaRPr lang="en-US" sz="900" kern="0" dirty="0">
                <a:solidFill>
                  <a:prstClr val="white"/>
                </a:solidFill>
                <a:latin typeface="Arial Narrow" panose="020B0606020202030204" pitchFamily="34" charset="0"/>
              </a:endParaRPr>
            </a:p>
          </p:txBody>
        </p:sp>
      </p:grpSp>
      <p:sp>
        <p:nvSpPr>
          <p:cNvPr id="142" name="Rounded Rectangle 141"/>
          <p:cNvSpPr>
            <a:spLocks/>
          </p:cNvSpPr>
          <p:nvPr/>
        </p:nvSpPr>
        <p:spPr>
          <a:xfrm>
            <a:off x="6200529" y="1643674"/>
            <a:ext cx="1376826" cy="469905"/>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100" kern="0" dirty="0" smtClean="0">
                <a:solidFill>
                  <a:schemeClr val="bg1"/>
                </a:solidFill>
                <a:latin typeface="Arial Narrow" panose="020B0606020202030204" pitchFamily="34" charset="0"/>
              </a:rPr>
              <a:t>Delivery Partner</a:t>
            </a:r>
            <a:endParaRPr lang="en-US" sz="1100" kern="0" dirty="0">
              <a:solidFill>
                <a:schemeClr val="bg1"/>
              </a:solidFill>
              <a:latin typeface="Arial Narrow" panose="020B0606020202030204" pitchFamily="34" charset="0"/>
            </a:endParaRP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3463" y="1460925"/>
            <a:ext cx="380811" cy="380811"/>
          </a:xfrm>
          <a:prstGeom prst="rect">
            <a:avLst/>
          </a:prstGeom>
        </p:spPr>
      </p:pic>
      <p:sp>
        <p:nvSpPr>
          <p:cNvPr id="7" name="Rounded Rectangle 6"/>
          <p:cNvSpPr>
            <a:spLocks/>
          </p:cNvSpPr>
          <p:nvPr/>
        </p:nvSpPr>
        <p:spPr>
          <a:xfrm>
            <a:off x="738385" y="3062569"/>
            <a:ext cx="1627810" cy="259289"/>
          </a:xfrm>
          <a:prstGeom prst="roundRect">
            <a:avLst/>
          </a:prstGeom>
          <a:solidFill>
            <a:schemeClr val="accent5">
              <a:lumMod val="60000"/>
              <a:lumOff val="40000"/>
            </a:schemeClr>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600" b="1" kern="0" dirty="0">
                <a:solidFill>
                  <a:schemeClr val="tx2">
                    <a:lumMod val="50000"/>
                  </a:schemeClr>
                </a:solidFill>
                <a:latin typeface="Arial Narrow" panose="020B0606020202030204" pitchFamily="34" charset="0"/>
              </a:rPr>
              <a:t>L2</a:t>
            </a:r>
            <a:endParaRPr lang="en-US" sz="1600" b="1" kern="0" dirty="0">
              <a:solidFill>
                <a:schemeClr val="tx2">
                  <a:lumMod val="50000"/>
                </a:schemeClr>
              </a:solidFill>
              <a:latin typeface="Arial Narrow" panose="020B0606020202030204" pitchFamily="34" charset="0"/>
            </a:endParaRPr>
          </a:p>
        </p:txBody>
      </p:sp>
      <p:sp>
        <p:nvSpPr>
          <p:cNvPr id="8" name="Rounded Rectangle 7"/>
          <p:cNvSpPr>
            <a:spLocks/>
          </p:cNvSpPr>
          <p:nvPr/>
        </p:nvSpPr>
        <p:spPr>
          <a:xfrm>
            <a:off x="10170147" y="3073464"/>
            <a:ext cx="1627810" cy="259289"/>
          </a:xfrm>
          <a:prstGeom prst="roundRect">
            <a:avLst/>
          </a:prstGeom>
          <a:solidFill>
            <a:schemeClr val="accent5">
              <a:lumMod val="60000"/>
              <a:lumOff val="40000"/>
            </a:schemeClr>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GB" sz="1600" b="1" kern="0" dirty="0">
                <a:solidFill>
                  <a:schemeClr val="tx2">
                    <a:lumMod val="50000"/>
                  </a:schemeClr>
                </a:solidFill>
                <a:latin typeface="Arial Narrow" panose="020B0606020202030204" pitchFamily="34" charset="0"/>
              </a:rPr>
              <a:t>L3</a:t>
            </a:r>
            <a:endParaRPr lang="en-US" sz="1050" b="1" kern="0" dirty="0">
              <a:solidFill>
                <a:schemeClr val="tx2">
                  <a:lumMod val="50000"/>
                </a:schemeClr>
              </a:solidFill>
              <a:latin typeface="Arial Narrow" panose="020B0606020202030204" pitchFamily="34" charset="0"/>
            </a:endParaRPr>
          </a:p>
        </p:txBody>
      </p:sp>
      <p:sp>
        <p:nvSpPr>
          <p:cNvPr id="22" name="Rounded Rectangle 21"/>
          <p:cNvSpPr/>
          <p:nvPr/>
        </p:nvSpPr>
        <p:spPr>
          <a:xfrm>
            <a:off x="1154640" y="4081468"/>
            <a:ext cx="4684479" cy="18142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
        <p:nvSpPr>
          <p:cNvPr id="90" name="Rounded Rectangle 89"/>
          <p:cNvSpPr>
            <a:spLocks/>
          </p:cNvSpPr>
          <p:nvPr/>
        </p:nvSpPr>
        <p:spPr>
          <a:xfrm>
            <a:off x="2556449" y="4172909"/>
            <a:ext cx="1376826" cy="460646"/>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smtClean="0">
                <a:solidFill>
                  <a:schemeClr val="tx2">
                    <a:lumMod val="50000"/>
                  </a:schemeClr>
                </a:solidFill>
                <a:latin typeface="Arial Narrow" panose="020B0606020202030204" pitchFamily="34" charset="0"/>
              </a:rPr>
              <a:t>L2 - App Leads</a:t>
            </a:r>
            <a:endParaRPr lang="en-US" sz="1100" kern="0" dirty="0">
              <a:solidFill>
                <a:schemeClr val="tx2">
                  <a:lumMod val="50000"/>
                </a:schemeClr>
              </a:solidFill>
              <a:latin typeface="Arial Narrow" panose="020B0606020202030204" pitchFamily="34" charset="0"/>
            </a:endParaRPr>
          </a:p>
        </p:txBody>
      </p:sp>
      <p:sp>
        <p:nvSpPr>
          <p:cNvPr id="99" name="Rounded Rectangle 98"/>
          <p:cNvSpPr>
            <a:spLocks/>
          </p:cNvSpPr>
          <p:nvPr/>
        </p:nvSpPr>
        <p:spPr>
          <a:xfrm>
            <a:off x="1310532" y="5386101"/>
            <a:ext cx="1376826" cy="460646"/>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prstClr val="white"/>
                </a:solidFill>
                <a:latin typeface="Arial Narrow" panose="020B0606020202030204" pitchFamily="34" charset="0"/>
              </a:rPr>
              <a:t>System Analysts </a:t>
            </a:r>
          </a:p>
        </p:txBody>
      </p:sp>
      <p:pic>
        <p:nvPicPr>
          <p:cNvPr id="100" name="Picture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2461" y="5091621"/>
            <a:ext cx="392969" cy="392969"/>
          </a:xfrm>
          <a:prstGeom prst="rect">
            <a:avLst/>
          </a:prstGeom>
        </p:spPr>
      </p:pic>
      <p:sp>
        <p:nvSpPr>
          <p:cNvPr id="101" name="Rounded Rectangle 100"/>
          <p:cNvSpPr>
            <a:spLocks/>
          </p:cNvSpPr>
          <p:nvPr/>
        </p:nvSpPr>
        <p:spPr>
          <a:xfrm>
            <a:off x="3615529" y="5380928"/>
            <a:ext cx="1376826" cy="460646"/>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tx2">
                    <a:lumMod val="50000"/>
                  </a:schemeClr>
                </a:solidFill>
                <a:latin typeface="Arial Narrow" panose="020B0606020202030204" pitchFamily="34" charset="0"/>
              </a:rPr>
              <a:t>System Analysts </a:t>
            </a:r>
          </a:p>
        </p:txBody>
      </p:sp>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6318" y="5087809"/>
            <a:ext cx="392969" cy="392969"/>
          </a:xfrm>
          <a:prstGeom prst="rect">
            <a:avLst/>
          </a:prstGeom>
        </p:spPr>
      </p:pic>
      <p:grpSp>
        <p:nvGrpSpPr>
          <p:cNvPr id="103" name="Group 102"/>
          <p:cNvGrpSpPr/>
          <p:nvPr/>
        </p:nvGrpSpPr>
        <p:grpSpPr>
          <a:xfrm>
            <a:off x="2409179" y="4497916"/>
            <a:ext cx="1723369" cy="649341"/>
            <a:chOff x="2281575" y="4930899"/>
            <a:chExt cx="1723369" cy="649341"/>
          </a:xfrm>
        </p:grpSpPr>
        <p:sp>
          <p:nvSpPr>
            <p:cNvPr id="104" name="Rounded Rectangle 103"/>
            <p:cNvSpPr/>
            <p:nvPr/>
          </p:nvSpPr>
          <p:spPr>
            <a:xfrm>
              <a:off x="2426363" y="4982305"/>
              <a:ext cx="1541040" cy="468412"/>
            </a:xfrm>
            <a:prstGeom prst="roundRect">
              <a:avLst/>
            </a:prstGeom>
            <a:solidFill>
              <a:srgbClr val="FFC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06" name="Rounded Rectangle 105"/>
            <p:cNvSpPr/>
            <p:nvPr/>
          </p:nvSpPr>
          <p:spPr>
            <a:xfrm>
              <a:off x="2281575" y="4975795"/>
              <a:ext cx="1455735" cy="478972"/>
            </a:xfrm>
            <a:prstGeom prst="roundRect">
              <a:avLst/>
            </a:prstGeom>
            <a:solidFill>
              <a:srgbClr val="FFD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07" name="Rounded Rectangle 106"/>
            <p:cNvSpPr/>
            <p:nvPr/>
          </p:nvSpPr>
          <p:spPr>
            <a:xfrm>
              <a:off x="2324685" y="4982650"/>
              <a:ext cx="1197121" cy="46986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09" name="Rounded Rectangle 108"/>
            <p:cNvSpPr/>
            <p:nvPr/>
          </p:nvSpPr>
          <p:spPr>
            <a:xfrm>
              <a:off x="2329408" y="4982970"/>
              <a:ext cx="995448" cy="467747"/>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grpSp>
          <p:nvGrpSpPr>
            <p:cNvPr id="110" name="Group 109"/>
            <p:cNvGrpSpPr/>
            <p:nvPr/>
          </p:nvGrpSpPr>
          <p:grpSpPr>
            <a:xfrm>
              <a:off x="2281576" y="4930899"/>
              <a:ext cx="1723368" cy="649341"/>
              <a:chOff x="2281576" y="4930899"/>
              <a:chExt cx="1723368" cy="649341"/>
            </a:xfrm>
          </p:grpSpPr>
          <p:sp>
            <p:nvSpPr>
              <p:cNvPr id="112" name="TextBox 111"/>
              <p:cNvSpPr txBox="1"/>
              <p:nvPr/>
            </p:nvSpPr>
            <p:spPr>
              <a:xfrm rot="5400000">
                <a:off x="3653955" y="5087194"/>
                <a:ext cx="440367"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ECM</a:t>
                </a:r>
              </a:p>
            </p:txBody>
          </p:sp>
          <p:sp>
            <p:nvSpPr>
              <p:cNvPr id="113" name="TextBox 112"/>
              <p:cNvSpPr txBox="1"/>
              <p:nvPr/>
            </p:nvSpPr>
            <p:spPr>
              <a:xfrm rot="5400000">
                <a:off x="3315018" y="5106597"/>
                <a:ext cx="608590"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BONDS</a:t>
                </a:r>
              </a:p>
            </p:txBody>
          </p:sp>
          <p:sp>
            <p:nvSpPr>
              <p:cNvPr id="114" name="TextBox 113"/>
              <p:cNvSpPr txBox="1"/>
              <p:nvPr/>
            </p:nvSpPr>
            <p:spPr>
              <a:xfrm rot="5400000">
                <a:off x="3095976" y="5124765"/>
                <a:ext cx="649341"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CLAIMS</a:t>
                </a:r>
              </a:p>
            </p:txBody>
          </p:sp>
          <p:sp>
            <p:nvSpPr>
              <p:cNvPr id="117" name="TextBox 116"/>
              <p:cNvSpPr txBox="1"/>
              <p:nvPr/>
            </p:nvSpPr>
            <p:spPr>
              <a:xfrm rot="5400000">
                <a:off x="2952423" y="5145742"/>
                <a:ext cx="551996" cy="261610"/>
              </a:xfrm>
              <a:prstGeom prst="rect">
                <a:avLst/>
              </a:prstGeom>
              <a:noFill/>
            </p:spPr>
            <p:txBody>
              <a:bodyPr wrap="square" rtlCol="0">
                <a:spAutoFit/>
              </a:bodyPr>
              <a:lstStyle/>
              <a:p>
                <a:r>
                  <a:rPr lang="en-US" sz="1100" b="1" dirty="0">
                    <a:solidFill>
                      <a:srgbClr val="263147"/>
                    </a:solidFill>
                    <a:latin typeface="Arial Narrow" panose="020B0606020202030204" pitchFamily="34" charset="0"/>
                  </a:rPr>
                  <a:t>PLUS</a:t>
                </a:r>
              </a:p>
            </p:txBody>
          </p:sp>
          <p:sp>
            <p:nvSpPr>
              <p:cNvPr id="118" name="Rounded Rectangle 117"/>
              <p:cNvSpPr/>
              <p:nvPr/>
            </p:nvSpPr>
            <p:spPr>
              <a:xfrm>
                <a:off x="2281576" y="4984268"/>
                <a:ext cx="818308" cy="47295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grpSp>
        <p:sp>
          <p:nvSpPr>
            <p:cNvPr id="111" name="TextBox 110"/>
            <p:cNvSpPr txBox="1"/>
            <p:nvPr/>
          </p:nvSpPr>
          <p:spPr>
            <a:xfrm rot="5400000">
              <a:off x="2730743" y="5122703"/>
              <a:ext cx="502036" cy="261610"/>
            </a:xfrm>
            <a:prstGeom prst="rect">
              <a:avLst/>
            </a:prstGeom>
            <a:noFill/>
          </p:spPr>
          <p:txBody>
            <a:bodyPr wrap="square" rtlCol="0">
              <a:spAutoFit/>
            </a:bodyPr>
            <a:lstStyle/>
            <a:p>
              <a:r>
                <a:rPr lang="en-US" sz="1100" b="1" dirty="0">
                  <a:solidFill>
                    <a:srgbClr val="263147"/>
                  </a:solidFill>
                  <a:latin typeface="Arial Narrow" panose="020B0606020202030204" pitchFamily="34" charset="0"/>
                </a:rPr>
                <a:t>CLAS</a:t>
              </a:r>
            </a:p>
          </p:txBody>
        </p:sp>
      </p:gr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3556" y="4588816"/>
            <a:ext cx="392969" cy="392969"/>
          </a:xfrm>
          <a:prstGeom prst="rect">
            <a:avLst/>
          </a:prstGeom>
        </p:spPr>
      </p:pic>
      <p:sp>
        <p:nvSpPr>
          <p:cNvPr id="129" name="Rounded Rectangle 128"/>
          <p:cNvSpPr/>
          <p:nvPr/>
        </p:nvSpPr>
        <p:spPr>
          <a:xfrm>
            <a:off x="6189462" y="4116060"/>
            <a:ext cx="5270034" cy="18142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
        <p:nvSpPr>
          <p:cNvPr id="130" name="Rounded Rectangle 129"/>
          <p:cNvSpPr/>
          <p:nvPr/>
        </p:nvSpPr>
        <p:spPr>
          <a:xfrm>
            <a:off x="6340660" y="5446103"/>
            <a:ext cx="2967197" cy="420994"/>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bg1"/>
                </a:solidFill>
                <a:latin typeface="Arial Narrow" panose="020B0606020202030204" pitchFamily="34" charset="0"/>
              </a:rPr>
              <a:t>Technology </a:t>
            </a:r>
            <a:r>
              <a:rPr lang="en-US" sz="1100" kern="0" dirty="0" smtClean="0">
                <a:solidFill>
                  <a:schemeClr val="bg1"/>
                </a:solidFill>
                <a:latin typeface="Arial Narrow" panose="020B0606020202030204" pitchFamily="34" charset="0"/>
              </a:rPr>
              <a:t>pool</a:t>
            </a:r>
          </a:p>
          <a:p>
            <a:pPr algn="ctr"/>
            <a:endParaRPr lang="en-US" sz="1100" kern="0" dirty="0">
              <a:solidFill>
                <a:schemeClr val="bg1"/>
              </a:solidFill>
              <a:latin typeface="Arial Narrow" panose="020B0606020202030204" pitchFamily="34" charset="0"/>
            </a:endParaRPr>
          </a:p>
          <a:p>
            <a:pPr algn="ctr"/>
            <a:endParaRPr lang="en-US" sz="1100" kern="0" dirty="0">
              <a:solidFill>
                <a:schemeClr val="bg1"/>
              </a:solidFill>
              <a:latin typeface="Arial Narrow" panose="020B0606020202030204" pitchFamily="34" charset="0"/>
            </a:endParaRPr>
          </a:p>
        </p:txBody>
      </p:sp>
      <p:pic>
        <p:nvPicPr>
          <p:cNvPr id="131" name="Picture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2002" y="5070355"/>
            <a:ext cx="393071" cy="393071"/>
          </a:xfrm>
          <a:prstGeom prst="rect">
            <a:avLst/>
          </a:prstGeom>
        </p:spPr>
      </p:pic>
      <p:sp>
        <p:nvSpPr>
          <p:cNvPr id="132" name="Rounded Rectangle 131"/>
          <p:cNvSpPr/>
          <p:nvPr/>
        </p:nvSpPr>
        <p:spPr>
          <a:xfrm>
            <a:off x="9715369" y="5437000"/>
            <a:ext cx="1327675" cy="439200"/>
          </a:xfrm>
          <a:prstGeom prst="roundRect">
            <a:avLst/>
          </a:prstGeom>
          <a:solidFill>
            <a:schemeClr val="accent5"/>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bg1"/>
                </a:solidFill>
                <a:latin typeface="Arial Narrow" panose="020B0606020202030204" pitchFamily="34" charset="0"/>
              </a:rPr>
              <a:t>BA / QA Team</a:t>
            </a:r>
          </a:p>
        </p:txBody>
      </p:sp>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1388" y="5039795"/>
            <a:ext cx="393071" cy="393071"/>
          </a:xfrm>
          <a:prstGeom prst="rect">
            <a:avLst/>
          </a:prstGeom>
        </p:spPr>
      </p:pic>
      <p:sp>
        <p:nvSpPr>
          <p:cNvPr id="134" name="Rounded Rectangle 133"/>
          <p:cNvSpPr>
            <a:spLocks/>
          </p:cNvSpPr>
          <p:nvPr/>
        </p:nvSpPr>
        <p:spPr>
          <a:xfrm>
            <a:off x="8419887" y="4172909"/>
            <a:ext cx="1376826" cy="460646"/>
          </a:xfrm>
          <a:prstGeom prst="roundRect">
            <a:avLst/>
          </a:prstGeom>
          <a:solidFill>
            <a:schemeClr val="accent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smtClean="0">
                <a:solidFill>
                  <a:schemeClr val="tx2">
                    <a:lumMod val="50000"/>
                  </a:schemeClr>
                </a:solidFill>
                <a:latin typeface="Arial Narrow" panose="020B0606020202030204" pitchFamily="34" charset="0"/>
              </a:rPr>
              <a:t>L3 - APP Leads</a:t>
            </a:r>
            <a:endParaRPr lang="en-US" sz="1100" kern="0" dirty="0">
              <a:solidFill>
                <a:schemeClr val="tx2">
                  <a:lumMod val="50000"/>
                </a:schemeClr>
              </a:solidFill>
              <a:latin typeface="Arial Narrow" panose="020B0606020202030204" pitchFamily="34" charset="0"/>
            </a:endParaRPr>
          </a:p>
        </p:txBody>
      </p:sp>
      <p:grpSp>
        <p:nvGrpSpPr>
          <p:cNvPr id="136" name="Group 135"/>
          <p:cNvGrpSpPr/>
          <p:nvPr/>
        </p:nvGrpSpPr>
        <p:grpSpPr>
          <a:xfrm>
            <a:off x="8272617" y="4497916"/>
            <a:ext cx="1723369" cy="649341"/>
            <a:chOff x="2281575" y="4930899"/>
            <a:chExt cx="1723369" cy="649341"/>
          </a:xfrm>
        </p:grpSpPr>
        <p:sp>
          <p:nvSpPr>
            <p:cNvPr id="137" name="Rounded Rectangle 136"/>
            <p:cNvSpPr/>
            <p:nvPr/>
          </p:nvSpPr>
          <p:spPr>
            <a:xfrm>
              <a:off x="2426363" y="4982305"/>
              <a:ext cx="1541040" cy="468412"/>
            </a:xfrm>
            <a:prstGeom prst="roundRect">
              <a:avLst/>
            </a:prstGeom>
            <a:solidFill>
              <a:srgbClr val="FFC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41" name="Rounded Rectangle 140"/>
            <p:cNvSpPr/>
            <p:nvPr/>
          </p:nvSpPr>
          <p:spPr>
            <a:xfrm>
              <a:off x="2281575" y="4975795"/>
              <a:ext cx="1455735" cy="478972"/>
            </a:xfrm>
            <a:prstGeom prst="roundRect">
              <a:avLst/>
            </a:prstGeom>
            <a:solidFill>
              <a:srgbClr val="FFD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45" name="Rounded Rectangle 144"/>
            <p:cNvSpPr/>
            <p:nvPr/>
          </p:nvSpPr>
          <p:spPr>
            <a:xfrm>
              <a:off x="2324685" y="4982650"/>
              <a:ext cx="1197121" cy="46986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sp>
          <p:nvSpPr>
            <p:cNvPr id="146" name="Rounded Rectangle 145"/>
            <p:cNvSpPr/>
            <p:nvPr/>
          </p:nvSpPr>
          <p:spPr>
            <a:xfrm>
              <a:off x="2329408" y="4982970"/>
              <a:ext cx="995448" cy="467747"/>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grpSp>
          <p:nvGrpSpPr>
            <p:cNvPr id="147" name="Group 146"/>
            <p:cNvGrpSpPr/>
            <p:nvPr/>
          </p:nvGrpSpPr>
          <p:grpSpPr>
            <a:xfrm>
              <a:off x="2281576" y="4930899"/>
              <a:ext cx="1723368" cy="649341"/>
              <a:chOff x="2281576" y="4930899"/>
              <a:chExt cx="1723368" cy="649341"/>
            </a:xfrm>
          </p:grpSpPr>
          <p:sp>
            <p:nvSpPr>
              <p:cNvPr id="155" name="TextBox 154"/>
              <p:cNvSpPr txBox="1"/>
              <p:nvPr/>
            </p:nvSpPr>
            <p:spPr>
              <a:xfrm rot="5400000">
                <a:off x="3653955" y="5087194"/>
                <a:ext cx="440367"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ECM</a:t>
                </a:r>
              </a:p>
            </p:txBody>
          </p:sp>
          <p:sp>
            <p:nvSpPr>
              <p:cNvPr id="156" name="TextBox 155"/>
              <p:cNvSpPr txBox="1"/>
              <p:nvPr/>
            </p:nvSpPr>
            <p:spPr>
              <a:xfrm rot="5400000">
                <a:off x="3315018" y="5106597"/>
                <a:ext cx="608590"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BONDS</a:t>
                </a:r>
              </a:p>
            </p:txBody>
          </p:sp>
          <p:sp>
            <p:nvSpPr>
              <p:cNvPr id="157" name="TextBox 156"/>
              <p:cNvSpPr txBox="1"/>
              <p:nvPr/>
            </p:nvSpPr>
            <p:spPr>
              <a:xfrm rot="5400000">
                <a:off x="3095976" y="5124765"/>
                <a:ext cx="649341" cy="261610"/>
              </a:xfrm>
              <a:prstGeom prst="rect">
                <a:avLst/>
              </a:prstGeom>
              <a:noFill/>
            </p:spPr>
            <p:txBody>
              <a:bodyPr wrap="square" rtlCol="0">
                <a:spAutoFit/>
              </a:bodyPr>
              <a:lstStyle/>
              <a:p>
                <a:r>
                  <a:rPr lang="en-US" sz="1100" b="1" dirty="0">
                    <a:solidFill>
                      <a:srgbClr val="998C85">
                        <a:lumMod val="50000"/>
                      </a:srgbClr>
                    </a:solidFill>
                    <a:latin typeface="Arial Narrow" panose="020B0606020202030204" pitchFamily="34" charset="0"/>
                  </a:rPr>
                  <a:t>CLAIMS</a:t>
                </a:r>
              </a:p>
            </p:txBody>
          </p:sp>
          <p:sp>
            <p:nvSpPr>
              <p:cNvPr id="158" name="TextBox 157"/>
              <p:cNvSpPr txBox="1"/>
              <p:nvPr/>
            </p:nvSpPr>
            <p:spPr>
              <a:xfrm rot="5400000">
                <a:off x="2952423" y="5145742"/>
                <a:ext cx="551996" cy="261610"/>
              </a:xfrm>
              <a:prstGeom prst="rect">
                <a:avLst/>
              </a:prstGeom>
              <a:noFill/>
            </p:spPr>
            <p:txBody>
              <a:bodyPr wrap="square" rtlCol="0">
                <a:spAutoFit/>
              </a:bodyPr>
              <a:lstStyle/>
              <a:p>
                <a:r>
                  <a:rPr lang="en-US" sz="1100" b="1" dirty="0">
                    <a:solidFill>
                      <a:srgbClr val="263147"/>
                    </a:solidFill>
                    <a:latin typeface="Arial Narrow" panose="020B0606020202030204" pitchFamily="34" charset="0"/>
                  </a:rPr>
                  <a:t>PLUS</a:t>
                </a:r>
              </a:p>
            </p:txBody>
          </p:sp>
          <p:sp>
            <p:nvSpPr>
              <p:cNvPr id="159" name="Rounded Rectangle 158"/>
              <p:cNvSpPr/>
              <p:nvPr/>
            </p:nvSpPr>
            <p:spPr>
              <a:xfrm>
                <a:off x="2281576" y="4984268"/>
                <a:ext cx="818308" cy="47295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998C85">
                      <a:lumMod val="50000"/>
                    </a:srgbClr>
                  </a:solidFill>
                  <a:latin typeface="Arial Narrow" panose="020B0606020202030204" pitchFamily="34" charset="0"/>
                </a:endParaRPr>
              </a:p>
            </p:txBody>
          </p:sp>
        </p:grpSp>
        <p:sp>
          <p:nvSpPr>
            <p:cNvPr id="154" name="TextBox 153"/>
            <p:cNvSpPr txBox="1"/>
            <p:nvPr/>
          </p:nvSpPr>
          <p:spPr>
            <a:xfrm rot="5400000">
              <a:off x="2730743" y="5122703"/>
              <a:ext cx="502036" cy="261610"/>
            </a:xfrm>
            <a:prstGeom prst="rect">
              <a:avLst/>
            </a:prstGeom>
            <a:noFill/>
          </p:spPr>
          <p:txBody>
            <a:bodyPr wrap="square" rtlCol="0">
              <a:spAutoFit/>
            </a:bodyPr>
            <a:lstStyle/>
            <a:p>
              <a:r>
                <a:rPr lang="en-US" sz="1100" b="1" dirty="0">
                  <a:solidFill>
                    <a:srgbClr val="263147"/>
                  </a:solidFill>
                  <a:latin typeface="Arial Narrow" panose="020B0606020202030204" pitchFamily="34" charset="0"/>
                </a:rPr>
                <a:t>CLAS</a:t>
              </a:r>
            </a:p>
          </p:txBody>
        </p:sp>
      </p:grpSp>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6994" y="4588816"/>
            <a:ext cx="392969" cy="392969"/>
          </a:xfrm>
          <a:prstGeom prst="rect">
            <a:avLst/>
          </a:prstGeom>
        </p:spPr>
      </p:pic>
      <p:sp>
        <p:nvSpPr>
          <p:cNvPr id="163" name="Rounded Rectangle 162"/>
          <p:cNvSpPr/>
          <p:nvPr/>
        </p:nvSpPr>
        <p:spPr>
          <a:xfrm>
            <a:off x="6440539" y="5580759"/>
            <a:ext cx="835551" cy="151683"/>
          </a:xfrm>
          <a:prstGeom prst="roundRect">
            <a:avLst/>
          </a:prstGeom>
          <a:solidFill>
            <a:schemeClr val="bg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050" kern="0" dirty="0" smtClean="0">
                <a:solidFill>
                  <a:schemeClr val="bg2">
                    <a:lumMod val="50000"/>
                  </a:schemeClr>
                </a:solidFill>
                <a:latin typeface="Arial Narrow" panose="020B0606020202030204" pitchFamily="34" charset="0"/>
              </a:rPr>
              <a:t>.Net</a:t>
            </a:r>
            <a:endParaRPr lang="en-US" sz="1050" kern="0" dirty="0">
              <a:solidFill>
                <a:schemeClr val="bg2">
                  <a:lumMod val="50000"/>
                </a:schemeClr>
              </a:solidFill>
              <a:latin typeface="Arial Narrow" panose="020B0606020202030204" pitchFamily="34" charset="0"/>
            </a:endParaRPr>
          </a:p>
        </p:txBody>
      </p:sp>
      <p:sp>
        <p:nvSpPr>
          <p:cNvPr id="164" name="Rounded Rectangle 163"/>
          <p:cNvSpPr/>
          <p:nvPr/>
        </p:nvSpPr>
        <p:spPr>
          <a:xfrm>
            <a:off x="7371015" y="5580759"/>
            <a:ext cx="835551" cy="151683"/>
          </a:xfrm>
          <a:prstGeom prst="roundRect">
            <a:avLst/>
          </a:prstGeom>
          <a:solidFill>
            <a:schemeClr val="bg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050" kern="0" dirty="0" smtClean="0">
                <a:solidFill>
                  <a:schemeClr val="bg2">
                    <a:lumMod val="50000"/>
                  </a:schemeClr>
                </a:solidFill>
                <a:latin typeface="Arial Narrow" panose="020B0606020202030204" pitchFamily="34" charset="0"/>
              </a:rPr>
              <a:t>Mainframe</a:t>
            </a:r>
            <a:endParaRPr lang="en-US" sz="1050" kern="0" dirty="0">
              <a:solidFill>
                <a:schemeClr val="bg2">
                  <a:lumMod val="50000"/>
                </a:schemeClr>
              </a:solidFill>
              <a:latin typeface="Arial Narrow" panose="020B0606020202030204" pitchFamily="34" charset="0"/>
            </a:endParaRPr>
          </a:p>
        </p:txBody>
      </p:sp>
      <p:sp>
        <p:nvSpPr>
          <p:cNvPr id="165" name="Rounded Rectangle 164"/>
          <p:cNvSpPr/>
          <p:nvPr/>
        </p:nvSpPr>
        <p:spPr>
          <a:xfrm>
            <a:off x="8295713" y="5580759"/>
            <a:ext cx="914400" cy="151683"/>
          </a:xfrm>
          <a:prstGeom prst="roundRect">
            <a:avLst/>
          </a:prstGeom>
          <a:solidFill>
            <a:schemeClr val="bg1"/>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050" kern="0" dirty="0" smtClean="0">
                <a:solidFill>
                  <a:schemeClr val="bg2">
                    <a:lumMod val="50000"/>
                  </a:schemeClr>
                </a:solidFill>
                <a:latin typeface="Arial Narrow" panose="020B0606020202030204" pitchFamily="34" charset="0"/>
              </a:rPr>
              <a:t>Documentum</a:t>
            </a:r>
            <a:endParaRPr lang="en-US" sz="1050" kern="0" dirty="0">
              <a:solidFill>
                <a:schemeClr val="bg2">
                  <a:lumMod val="50000"/>
                </a:schemeClr>
              </a:solidFill>
              <a:latin typeface="Arial Narrow" panose="020B0606020202030204" pitchFamily="34" charset="0"/>
            </a:endParaRPr>
          </a:p>
        </p:txBody>
      </p:sp>
      <p:sp>
        <p:nvSpPr>
          <p:cNvPr id="16" name="Rounded Rectangle 15"/>
          <p:cNvSpPr>
            <a:spLocks/>
          </p:cNvSpPr>
          <p:nvPr/>
        </p:nvSpPr>
        <p:spPr>
          <a:xfrm>
            <a:off x="5367900" y="4312581"/>
            <a:ext cx="1376826" cy="460646"/>
          </a:xfrm>
          <a:prstGeom prst="roundRect">
            <a:avLst/>
          </a:prstGeom>
          <a:solidFill>
            <a:schemeClr val="accent2">
              <a:lumMod val="60000"/>
              <a:lumOff val="40000"/>
            </a:schemeClr>
          </a:solidFill>
          <a:ln w="19050">
            <a:noFill/>
          </a:ln>
          <a:effectLst/>
          <a:scene3d>
            <a:camera prst="orthographicFront">
              <a:rot lat="0" lon="0" rev="0"/>
            </a:camera>
            <a:lightRig rig="threePt" dir="t">
              <a:rot lat="0" lon="0" rev="1200000"/>
            </a:lightRig>
          </a:scene3d>
          <a:sp3d/>
        </p:spPr>
        <p:txBody>
          <a:bodyPr vert="horz" lIns="103136" tIns="51568" rIns="103136" bIns="51568" rtlCol="0" anchor="ctr"/>
          <a:lstStyle/>
          <a:p>
            <a:pPr algn="ctr"/>
            <a:r>
              <a:rPr lang="en-US" sz="1100" kern="0" dirty="0">
                <a:solidFill>
                  <a:schemeClr val="tx2">
                    <a:lumMod val="50000"/>
                  </a:schemeClr>
                </a:solidFill>
                <a:latin typeface="Arial Narrow" panose="020B0606020202030204" pitchFamily="34" charset="0"/>
              </a:rPr>
              <a:t>SWAT Team</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1647" y="3957714"/>
            <a:ext cx="392969" cy="392969"/>
          </a:xfrm>
          <a:prstGeom prst="rect">
            <a:avLst/>
          </a:prstGeom>
        </p:spPr>
      </p:pic>
      <p:sp>
        <p:nvSpPr>
          <p:cNvPr id="12" name="TextBox 11"/>
          <p:cNvSpPr txBox="1"/>
          <p:nvPr/>
        </p:nvSpPr>
        <p:spPr>
          <a:xfrm>
            <a:off x="3373166" y="6072174"/>
            <a:ext cx="730087" cy="261610"/>
          </a:xfrm>
          <a:prstGeom prst="rect">
            <a:avLst/>
          </a:prstGeom>
          <a:noFill/>
        </p:spPr>
        <p:txBody>
          <a:bodyPr wrap="square" rtlCol="0">
            <a:spAutoFit/>
          </a:bodyPr>
          <a:lstStyle/>
          <a:p>
            <a:r>
              <a:rPr lang="en-US" sz="1100" b="1" dirty="0" smtClean="0">
                <a:solidFill>
                  <a:schemeClr val="tx2">
                    <a:lumMod val="50000"/>
                  </a:schemeClr>
                </a:solidFill>
                <a:latin typeface="Arial Narrow" panose="020B0606020202030204" pitchFamily="34" charset="0"/>
              </a:rPr>
              <a:t>Legend:</a:t>
            </a:r>
          </a:p>
        </p:txBody>
      </p:sp>
    </p:spTree>
    <p:extLst>
      <p:ext uri="{BB962C8B-B14F-4D97-AF65-F5344CB8AC3E}">
        <p14:creationId xmlns:p14="http://schemas.microsoft.com/office/powerpoint/2010/main" val="727737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a:latin typeface="Archivo Narrow"/>
              </a:rPr>
              <a:t>Delivery Assurance</a:t>
            </a:r>
          </a:p>
        </p:txBody>
      </p:sp>
    </p:spTree>
    <p:extLst>
      <p:ext uri="{BB962C8B-B14F-4D97-AF65-F5344CB8AC3E}">
        <p14:creationId xmlns:p14="http://schemas.microsoft.com/office/powerpoint/2010/main" val="577938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continuously monitor and benchmark SLAs, </a:t>
            </a:r>
            <a:r>
              <a:rPr lang="en-US" dirty="0" smtClean="0"/>
              <a:t>process </a:t>
            </a:r>
            <a:r>
              <a:rPr lang="en-US" dirty="0"/>
              <a:t>i</a:t>
            </a:r>
            <a:r>
              <a:rPr lang="en-US" dirty="0" smtClean="0"/>
              <a:t>mprovements </a:t>
            </a:r>
            <a:r>
              <a:rPr lang="en-US" dirty="0"/>
              <a:t>to achieve and improve the desired service levels</a:t>
            </a:r>
            <a:endParaRPr lang="en-GB" dirty="0"/>
          </a:p>
        </p:txBody>
      </p:sp>
      <p:sp>
        <p:nvSpPr>
          <p:cNvPr id="3" name="Rectangle 2"/>
          <p:cNvSpPr/>
          <p:nvPr/>
        </p:nvSpPr>
        <p:spPr>
          <a:xfrm>
            <a:off x="402855" y="1349829"/>
            <a:ext cx="11579595" cy="49557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tx2">
                  <a:lumMod val="50000"/>
                </a:schemeClr>
              </a:solidFill>
              <a:latin typeface="Arial Narrow" panose="020B0606020202030204" pitchFamily="34" charset="0"/>
            </a:endParaRPr>
          </a:p>
        </p:txBody>
      </p:sp>
      <p:sp>
        <p:nvSpPr>
          <p:cNvPr id="4" name="Rectangle 3"/>
          <p:cNvSpPr/>
          <p:nvPr/>
        </p:nvSpPr>
        <p:spPr>
          <a:xfrm>
            <a:off x="642884" y="1472454"/>
            <a:ext cx="7838529" cy="4717414"/>
          </a:xfrm>
          <a:prstGeom prst="rect">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200" dirty="0" smtClean="0">
              <a:solidFill>
                <a:schemeClr val="tx2">
                  <a:lumMod val="50000"/>
                </a:schemeClr>
              </a:solidFill>
              <a:latin typeface="Arial Narrow" panose="020B0606020202030204" pitchFamily="34" charset="0"/>
            </a:endParaRPr>
          </a:p>
        </p:txBody>
      </p:sp>
      <p:grpSp>
        <p:nvGrpSpPr>
          <p:cNvPr id="5" name="Group 4"/>
          <p:cNvGrpSpPr/>
          <p:nvPr/>
        </p:nvGrpSpPr>
        <p:grpSpPr>
          <a:xfrm>
            <a:off x="3075041" y="2028034"/>
            <a:ext cx="153020" cy="3550364"/>
            <a:chOff x="2431812" y="3883790"/>
            <a:chExt cx="182880" cy="4123643"/>
          </a:xfrm>
        </p:grpSpPr>
        <p:cxnSp>
          <p:nvCxnSpPr>
            <p:cNvPr id="6" name="Straight Connector 5"/>
            <p:cNvCxnSpPr/>
            <p:nvPr/>
          </p:nvCxnSpPr>
          <p:spPr>
            <a:xfrm>
              <a:off x="2523252" y="3971648"/>
              <a:ext cx="0" cy="403578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431812" y="3883790"/>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tx2">
                    <a:lumMod val="50000"/>
                  </a:schemeClr>
                </a:solidFill>
                <a:latin typeface="Arial Narrow" panose="020B0606020202030204" pitchFamily="34" charset="0"/>
              </a:endParaRPr>
            </a:p>
          </p:txBody>
        </p:sp>
      </p:grpSp>
      <p:sp>
        <p:nvSpPr>
          <p:cNvPr id="8" name="Rectangle 7"/>
          <p:cNvSpPr/>
          <p:nvPr/>
        </p:nvSpPr>
        <p:spPr>
          <a:xfrm>
            <a:off x="2765835" y="1552921"/>
            <a:ext cx="878766" cy="461665"/>
          </a:xfrm>
          <a:prstGeom prst="rect">
            <a:avLst/>
          </a:prstGeom>
        </p:spPr>
        <p:txBody>
          <a:bodyPr wrap="none">
            <a:spAutoFit/>
          </a:bodyPr>
          <a:lstStyle/>
          <a:p>
            <a:pPr algn="ctr" defTabSz="957756"/>
            <a:r>
              <a:rPr lang="en-US" sz="1200" b="1" kern="0" dirty="0" smtClean="0">
                <a:latin typeface="Arial Narrow" panose="020B0606020202030204" pitchFamily="34" charset="0"/>
              </a:rPr>
              <a:t>Transition </a:t>
            </a:r>
          </a:p>
          <a:p>
            <a:pPr algn="ctr" defTabSz="957756"/>
            <a:r>
              <a:rPr lang="en-US" sz="1200" b="1" kern="0" dirty="0" smtClean="0">
                <a:latin typeface="Arial Narrow" panose="020B0606020202030204" pitchFamily="34" charset="0"/>
              </a:rPr>
              <a:t>Completion</a:t>
            </a:r>
            <a:endParaRPr lang="en-US" sz="1200" b="1" kern="0" dirty="0">
              <a:latin typeface="Arial Narrow" panose="020B0606020202030204" pitchFamily="34" charset="0"/>
            </a:endParaRPr>
          </a:p>
        </p:txBody>
      </p:sp>
      <p:sp>
        <p:nvSpPr>
          <p:cNvPr id="9" name="Pentagon 8"/>
          <p:cNvSpPr/>
          <p:nvPr>
            <p:custDataLst>
              <p:tags r:id="rId1"/>
            </p:custDataLst>
          </p:nvPr>
        </p:nvSpPr>
        <p:spPr bwMode="auto">
          <a:xfrm>
            <a:off x="1663620" y="2371508"/>
            <a:ext cx="1154549" cy="374487"/>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defRPr/>
            </a:pPr>
            <a:r>
              <a:rPr lang="en-US" sz="1000" b="1" kern="0" dirty="0" smtClean="0">
                <a:latin typeface="Arial Narrow" panose="020B0606020202030204" pitchFamily="34" charset="0"/>
              </a:rPr>
              <a:t>As Is SLAs </a:t>
            </a:r>
          </a:p>
          <a:p>
            <a:pPr algn="ctr" defTabSz="957756">
              <a:defRPr/>
            </a:pPr>
            <a:r>
              <a:rPr lang="en-US" sz="1000" b="1" kern="0" dirty="0" smtClean="0">
                <a:latin typeface="Arial Narrow" panose="020B0606020202030204" pitchFamily="34" charset="0"/>
              </a:rPr>
              <a:t>understanding</a:t>
            </a:r>
            <a:endParaRPr lang="en-US" sz="1000" b="1" kern="0" dirty="0">
              <a:latin typeface="Arial Narrow" panose="020B0606020202030204" pitchFamily="34" charset="0"/>
            </a:endParaRPr>
          </a:p>
        </p:txBody>
      </p:sp>
      <p:sp>
        <p:nvSpPr>
          <p:cNvPr id="10" name="Pentagon 9"/>
          <p:cNvSpPr/>
          <p:nvPr>
            <p:custDataLst>
              <p:tags r:id="rId2"/>
            </p:custDataLst>
          </p:nvPr>
        </p:nvSpPr>
        <p:spPr bwMode="auto">
          <a:xfrm>
            <a:off x="2097760" y="2876692"/>
            <a:ext cx="3631275" cy="283420"/>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a:latin typeface="Arial Narrow" panose="020B0606020202030204" pitchFamily="34" charset="0"/>
              </a:rPr>
              <a:t>SLAs Benchmarking</a:t>
            </a:r>
          </a:p>
        </p:txBody>
      </p:sp>
      <p:sp>
        <p:nvSpPr>
          <p:cNvPr id="11" name="Pentagon 10"/>
          <p:cNvSpPr/>
          <p:nvPr>
            <p:custDataLst>
              <p:tags r:id="rId3"/>
            </p:custDataLst>
          </p:nvPr>
        </p:nvSpPr>
        <p:spPr bwMode="auto">
          <a:xfrm>
            <a:off x="2636326" y="3338623"/>
            <a:ext cx="3070206"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a:latin typeface="Arial Narrow" panose="020B0606020202030204" pitchFamily="34" charset="0"/>
              </a:rPr>
              <a:t>SLAs Calibration against actual </a:t>
            </a:r>
          </a:p>
          <a:p>
            <a:pPr algn="ctr" defTabSz="957756"/>
            <a:r>
              <a:rPr lang="en-US" sz="1000" b="1" kern="0" dirty="0">
                <a:latin typeface="Arial Narrow" panose="020B0606020202030204" pitchFamily="34" charset="0"/>
              </a:rPr>
              <a:t>performance</a:t>
            </a:r>
          </a:p>
        </p:txBody>
      </p:sp>
      <p:sp>
        <p:nvSpPr>
          <p:cNvPr id="12" name="Chevron 11"/>
          <p:cNvSpPr/>
          <p:nvPr/>
        </p:nvSpPr>
        <p:spPr>
          <a:xfrm>
            <a:off x="778526" y="1968365"/>
            <a:ext cx="2272173" cy="271421"/>
          </a:xfrm>
          <a:prstGeom prst="chevron">
            <a:avLst/>
          </a:prstGeom>
          <a:solidFill>
            <a:schemeClr val="accent5"/>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defRPr/>
            </a:pPr>
            <a:r>
              <a:rPr lang="de-DE" sz="1100" b="1" kern="0" dirty="0" smtClean="0">
                <a:solidFill>
                  <a:sysClr val="window" lastClr="FFFFFF"/>
                </a:solidFill>
                <a:latin typeface="Arial Narrow" panose="020B0606020202030204" pitchFamily="34" charset="0"/>
              </a:rPr>
              <a:t>Transition</a:t>
            </a:r>
            <a:endParaRPr lang="de-DE" sz="1100" b="1" kern="0" dirty="0">
              <a:solidFill>
                <a:sysClr val="window" lastClr="FFFFFF"/>
              </a:solidFill>
              <a:latin typeface="Arial Narrow" panose="020B0606020202030204" pitchFamily="34" charset="0"/>
            </a:endParaRPr>
          </a:p>
        </p:txBody>
      </p:sp>
      <p:sp>
        <p:nvSpPr>
          <p:cNvPr id="13" name="Chevron 12"/>
          <p:cNvSpPr/>
          <p:nvPr/>
        </p:nvSpPr>
        <p:spPr>
          <a:xfrm>
            <a:off x="3247075" y="1972871"/>
            <a:ext cx="2382947" cy="271421"/>
          </a:xfrm>
          <a:prstGeom prst="chevron">
            <a:avLst/>
          </a:prstGeom>
          <a:solidFill>
            <a:schemeClr val="accent5"/>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100" b="1" kern="0" dirty="0" smtClean="0">
                <a:solidFill>
                  <a:sysClr val="window" lastClr="FFFFFF"/>
                </a:solidFill>
                <a:latin typeface="Arial Narrow" panose="020B0606020202030204" pitchFamily="34" charset="0"/>
              </a:rPr>
              <a:t>SLA Baselinining</a:t>
            </a:r>
            <a:endParaRPr lang="en-US" sz="1100" b="1" kern="0" dirty="0">
              <a:solidFill>
                <a:sysClr val="window" lastClr="FFFFFF"/>
              </a:solidFill>
              <a:latin typeface="Arial Narrow" panose="020B0606020202030204" pitchFamily="34" charset="0"/>
            </a:endParaRPr>
          </a:p>
        </p:txBody>
      </p:sp>
      <p:sp>
        <p:nvSpPr>
          <p:cNvPr id="14" name="Chevron 13"/>
          <p:cNvSpPr/>
          <p:nvPr/>
        </p:nvSpPr>
        <p:spPr>
          <a:xfrm>
            <a:off x="5797300" y="1972871"/>
            <a:ext cx="2359956" cy="271421"/>
          </a:xfrm>
          <a:prstGeom prst="chevron">
            <a:avLst/>
          </a:prstGeom>
          <a:solidFill>
            <a:schemeClr val="accent5"/>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100" b="1" kern="0" dirty="0">
                <a:solidFill>
                  <a:sysClr val="window" lastClr="FFFFFF"/>
                </a:solidFill>
                <a:latin typeface="Arial Narrow" panose="020B0606020202030204" pitchFamily="34" charset="0"/>
              </a:rPr>
              <a:t>Ongoing Steady State</a:t>
            </a:r>
          </a:p>
        </p:txBody>
      </p:sp>
      <p:grpSp>
        <p:nvGrpSpPr>
          <p:cNvPr id="15" name="Group 14"/>
          <p:cNvGrpSpPr/>
          <p:nvPr/>
        </p:nvGrpSpPr>
        <p:grpSpPr>
          <a:xfrm>
            <a:off x="5647505" y="2041680"/>
            <a:ext cx="153020" cy="3550364"/>
            <a:chOff x="2431812" y="3883790"/>
            <a:chExt cx="182880" cy="4123643"/>
          </a:xfrm>
        </p:grpSpPr>
        <p:cxnSp>
          <p:nvCxnSpPr>
            <p:cNvPr id="16" name="Straight Connector 15"/>
            <p:cNvCxnSpPr/>
            <p:nvPr/>
          </p:nvCxnSpPr>
          <p:spPr>
            <a:xfrm>
              <a:off x="2523252" y="3971648"/>
              <a:ext cx="0" cy="403578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431812" y="3883790"/>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tx2">
                    <a:lumMod val="50000"/>
                  </a:schemeClr>
                </a:solidFill>
                <a:latin typeface="Arial Narrow" panose="020B0606020202030204" pitchFamily="34" charset="0"/>
              </a:endParaRPr>
            </a:p>
          </p:txBody>
        </p:sp>
      </p:grpSp>
      <p:sp>
        <p:nvSpPr>
          <p:cNvPr id="18" name="Rectangle 17"/>
          <p:cNvSpPr/>
          <p:nvPr/>
        </p:nvSpPr>
        <p:spPr>
          <a:xfrm>
            <a:off x="4974565" y="1559088"/>
            <a:ext cx="1444626" cy="461665"/>
          </a:xfrm>
          <a:prstGeom prst="rect">
            <a:avLst/>
          </a:prstGeom>
        </p:spPr>
        <p:txBody>
          <a:bodyPr wrap="none">
            <a:spAutoFit/>
          </a:bodyPr>
          <a:lstStyle/>
          <a:p>
            <a:pPr algn="ctr" defTabSz="957756"/>
            <a:r>
              <a:rPr lang="en-US" sz="1200" b="1" kern="0" dirty="0" smtClean="0">
                <a:latin typeface="Arial Narrow" panose="020B0606020202030204" pitchFamily="34" charset="0"/>
              </a:rPr>
              <a:t>90 Days  Baseliniing </a:t>
            </a:r>
          </a:p>
          <a:p>
            <a:pPr algn="ctr" defTabSz="957756"/>
            <a:r>
              <a:rPr lang="en-US" sz="1200" b="1" kern="0" dirty="0" smtClean="0">
                <a:latin typeface="Arial Narrow" panose="020B0606020202030204" pitchFamily="34" charset="0"/>
              </a:rPr>
              <a:t>Completion</a:t>
            </a:r>
            <a:endParaRPr lang="en-US" sz="1200" b="1" kern="0" dirty="0">
              <a:latin typeface="Arial Narrow" panose="020B0606020202030204" pitchFamily="34" charset="0"/>
            </a:endParaRPr>
          </a:p>
        </p:txBody>
      </p:sp>
      <p:sp>
        <p:nvSpPr>
          <p:cNvPr id="19" name="Pentagon 18"/>
          <p:cNvSpPr/>
          <p:nvPr>
            <p:custDataLst>
              <p:tags r:id="rId4"/>
            </p:custDataLst>
          </p:nvPr>
        </p:nvSpPr>
        <p:spPr bwMode="auto">
          <a:xfrm>
            <a:off x="2659808" y="3817163"/>
            <a:ext cx="2206130"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Reporting Dashboards</a:t>
            </a:r>
            <a:endParaRPr lang="en-US" sz="1000" b="1" kern="0" dirty="0">
              <a:latin typeface="Arial Narrow" panose="020B0606020202030204" pitchFamily="34" charset="0"/>
            </a:endParaRPr>
          </a:p>
        </p:txBody>
      </p:sp>
      <p:sp>
        <p:nvSpPr>
          <p:cNvPr id="20" name="Pentagon 19"/>
          <p:cNvSpPr/>
          <p:nvPr>
            <p:custDataLst>
              <p:tags r:id="rId5"/>
            </p:custDataLst>
          </p:nvPr>
        </p:nvSpPr>
        <p:spPr bwMode="auto">
          <a:xfrm>
            <a:off x="5794237" y="2894232"/>
            <a:ext cx="2363019"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Refined SLAs</a:t>
            </a:r>
            <a:endParaRPr lang="en-US" sz="1000" b="1" kern="0" dirty="0">
              <a:latin typeface="Arial Narrow" panose="020B0606020202030204" pitchFamily="34" charset="0"/>
            </a:endParaRPr>
          </a:p>
        </p:txBody>
      </p:sp>
      <p:sp>
        <p:nvSpPr>
          <p:cNvPr id="21" name="Pentagon 20"/>
          <p:cNvSpPr/>
          <p:nvPr>
            <p:custDataLst>
              <p:tags r:id="rId6"/>
            </p:custDataLst>
          </p:nvPr>
        </p:nvSpPr>
        <p:spPr bwMode="auto">
          <a:xfrm>
            <a:off x="6094279" y="3795967"/>
            <a:ext cx="2062977"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a:latin typeface="Arial Narrow" panose="020B0606020202030204" pitchFamily="34" charset="0"/>
              </a:rPr>
              <a:t>SLAs Calibration against actual </a:t>
            </a:r>
          </a:p>
          <a:p>
            <a:pPr algn="ctr" defTabSz="957756"/>
            <a:r>
              <a:rPr lang="en-US" sz="1000" b="1" kern="0" dirty="0">
                <a:latin typeface="Arial Narrow" panose="020B0606020202030204" pitchFamily="34" charset="0"/>
              </a:rPr>
              <a:t>performance</a:t>
            </a:r>
          </a:p>
        </p:txBody>
      </p:sp>
      <p:sp>
        <p:nvSpPr>
          <p:cNvPr id="22" name="Pentagon 21"/>
          <p:cNvSpPr/>
          <p:nvPr>
            <p:custDataLst>
              <p:tags r:id="rId7"/>
            </p:custDataLst>
          </p:nvPr>
        </p:nvSpPr>
        <p:spPr bwMode="auto">
          <a:xfrm>
            <a:off x="3305733" y="2440720"/>
            <a:ext cx="2242794"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Improve/Add SLAs</a:t>
            </a:r>
            <a:endParaRPr lang="en-US" sz="1000" b="1" kern="0" dirty="0">
              <a:latin typeface="Arial Narrow" panose="020B0606020202030204" pitchFamily="34" charset="0"/>
            </a:endParaRPr>
          </a:p>
        </p:txBody>
      </p:sp>
      <p:sp>
        <p:nvSpPr>
          <p:cNvPr id="23" name="Pentagon 22"/>
          <p:cNvSpPr/>
          <p:nvPr>
            <p:custDataLst>
              <p:tags r:id="rId8"/>
            </p:custDataLst>
          </p:nvPr>
        </p:nvSpPr>
        <p:spPr bwMode="auto">
          <a:xfrm>
            <a:off x="5809235" y="3344210"/>
            <a:ext cx="2363019"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Continuous Improvements</a:t>
            </a:r>
            <a:endParaRPr lang="en-US" sz="1000" b="1" kern="0" dirty="0">
              <a:latin typeface="Arial Narrow" panose="020B0606020202030204" pitchFamily="34" charset="0"/>
            </a:endParaRPr>
          </a:p>
        </p:txBody>
      </p:sp>
      <p:sp>
        <p:nvSpPr>
          <p:cNvPr id="24" name="Diamond 23"/>
          <p:cNvSpPr/>
          <p:nvPr/>
        </p:nvSpPr>
        <p:spPr>
          <a:xfrm rot="10800000">
            <a:off x="3035447" y="2440720"/>
            <a:ext cx="229530" cy="236183"/>
          </a:xfrm>
          <a:prstGeom prst="diamond">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25" name="Diamond 24"/>
          <p:cNvSpPr/>
          <p:nvPr/>
        </p:nvSpPr>
        <p:spPr>
          <a:xfrm rot="10800000">
            <a:off x="5609250" y="2448377"/>
            <a:ext cx="229530" cy="236183"/>
          </a:xfrm>
          <a:prstGeom prst="diamond">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26" name="Diamond 25"/>
          <p:cNvSpPr/>
          <p:nvPr/>
        </p:nvSpPr>
        <p:spPr>
          <a:xfrm rot="10800000">
            <a:off x="4487732" y="2900311"/>
            <a:ext cx="229530" cy="236183"/>
          </a:xfrm>
          <a:prstGeom prst="diamond">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27" name="Diamond 26"/>
          <p:cNvSpPr/>
          <p:nvPr/>
        </p:nvSpPr>
        <p:spPr>
          <a:xfrm rot="10800000">
            <a:off x="5138530" y="3351552"/>
            <a:ext cx="229530" cy="236183"/>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28" name="Pentagon 27"/>
          <p:cNvSpPr/>
          <p:nvPr>
            <p:custDataLst>
              <p:tags r:id="rId9"/>
            </p:custDataLst>
          </p:nvPr>
        </p:nvSpPr>
        <p:spPr bwMode="auto">
          <a:xfrm>
            <a:off x="3533775" y="5164522"/>
            <a:ext cx="2357532"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Implement  Shift Left Portal and  </a:t>
            </a:r>
          </a:p>
          <a:p>
            <a:pPr algn="ctr" defTabSz="957756"/>
            <a:r>
              <a:rPr lang="en-US" sz="1000" b="1" kern="0" dirty="0" smtClean="0">
                <a:latin typeface="Arial Narrow" panose="020B0606020202030204" pitchFamily="34" charset="0"/>
              </a:rPr>
              <a:t>/Lean/KANBAN practices and KPIs</a:t>
            </a:r>
            <a:endParaRPr lang="en-US" sz="1000" b="1" kern="0" dirty="0">
              <a:latin typeface="Arial Narrow" panose="020B0606020202030204" pitchFamily="34" charset="0"/>
            </a:endParaRPr>
          </a:p>
        </p:txBody>
      </p:sp>
      <p:sp>
        <p:nvSpPr>
          <p:cNvPr id="29" name="Pentagon 28"/>
          <p:cNvSpPr/>
          <p:nvPr>
            <p:custDataLst>
              <p:tags r:id="rId10"/>
            </p:custDataLst>
          </p:nvPr>
        </p:nvSpPr>
        <p:spPr bwMode="auto">
          <a:xfrm>
            <a:off x="3457576" y="4715929"/>
            <a:ext cx="2151674"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Implement process improvements </a:t>
            </a:r>
          </a:p>
          <a:p>
            <a:pPr algn="ctr" defTabSz="957756"/>
            <a:r>
              <a:rPr lang="en-US" sz="1000" b="1" kern="0" dirty="0" smtClean="0">
                <a:latin typeface="Arial Narrow" panose="020B0606020202030204" pitchFamily="34" charset="0"/>
              </a:rPr>
              <a:t>based on  FMA</a:t>
            </a:r>
            <a:endParaRPr lang="en-US" sz="1000" b="1" kern="0" dirty="0">
              <a:latin typeface="Arial Narrow" panose="020B0606020202030204" pitchFamily="34" charset="0"/>
            </a:endParaRPr>
          </a:p>
        </p:txBody>
      </p:sp>
      <p:sp>
        <p:nvSpPr>
          <p:cNvPr id="30" name="Pentagon 29"/>
          <p:cNvSpPr/>
          <p:nvPr>
            <p:custDataLst>
              <p:tags r:id="rId11"/>
            </p:custDataLst>
          </p:nvPr>
        </p:nvSpPr>
        <p:spPr bwMode="auto">
          <a:xfrm>
            <a:off x="3288190" y="4250033"/>
            <a:ext cx="2174164"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Implement ITIL process for</a:t>
            </a:r>
          </a:p>
          <a:p>
            <a:pPr algn="ctr" defTabSz="957756"/>
            <a:r>
              <a:rPr lang="en-US" sz="1000" b="1" kern="0" dirty="0" smtClean="0">
                <a:latin typeface="Arial Narrow" panose="020B0606020202030204" pitchFamily="34" charset="0"/>
              </a:rPr>
              <a:t> Incident and Problem Management</a:t>
            </a:r>
            <a:endParaRPr lang="en-US" sz="1000" b="1" kern="0" dirty="0">
              <a:latin typeface="Arial Narrow" panose="020B0606020202030204" pitchFamily="34" charset="0"/>
            </a:endParaRPr>
          </a:p>
        </p:txBody>
      </p:sp>
      <p:sp>
        <p:nvSpPr>
          <p:cNvPr id="31" name="Pentagon 30"/>
          <p:cNvSpPr/>
          <p:nvPr>
            <p:custDataLst>
              <p:tags r:id="rId12"/>
            </p:custDataLst>
          </p:nvPr>
        </p:nvSpPr>
        <p:spPr bwMode="auto">
          <a:xfrm>
            <a:off x="5849287" y="4782604"/>
            <a:ext cx="2307970"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Improve Lean/KANBAN </a:t>
            </a:r>
            <a:endParaRPr lang="en-US" sz="1000" b="1" kern="0" dirty="0">
              <a:latin typeface="Arial Narrow" panose="020B0606020202030204" pitchFamily="34" charset="0"/>
            </a:endParaRPr>
          </a:p>
          <a:p>
            <a:pPr algn="ctr" defTabSz="957756"/>
            <a:r>
              <a:rPr lang="en-US" sz="1000" b="1" kern="0" dirty="0" smtClean="0">
                <a:latin typeface="Arial Narrow" panose="020B0606020202030204" pitchFamily="34" charset="0"/>
              </a:rPr>
              <a:t>Practices based on reviews </a:t>
            </a:r>
            <a:endParaRPr lang="en-US" sz="1000" b="1" kern="0" dirty="0">
              <a:latin typeface="Arial Narrow" panose="020B0606020202030204" pitchFamily="34" charset="0"/>
            </a:endParaRPr>
          </a:p>
        </p:txBody>
      </p:sp>
      <p:sp>
        <p:nvSpPr>
          <p:cNvPr id="32" name="Pentagon 31"/>
          <p:cNvSpPr/>
          <p:nvPr>
            <p:custDataLst>
              <p:tags r:id="rId13"/>
            </p:custDataLst>
          </p:nvPr>
        </p:nvSpPr>
        <p:spPr bwMode="auto">
          <a:xfrm>
            <a:off x="5837822" y="4289009"/>
            <a:ext cx="2319434" cy="282118"/>
          </a:xfrm>
          <a:prstGeom prst="homePlate">
            <a:avLst/>
          </a:prstGeom>
          <a:solidFill>
            <a:schemeClr val="bg2">
              <a:lumMod val="20000"/>
              <a:lumOff val="80000"/>
            </a:schemeClr>
          </a:solidFill>
          <a:ln w="12700" cap="flat" cmpd="sng" algn="ctr">
            <a:noFill/>
            <a:prstDash val="solid"/>
            <a:headEnd/>
            <a:tailEnd/>
          </a:ln>
          <a:effectLst>
            <a:outerShdw blurRad="40000" dist="20000" dir="5400000" rotWithShape="0">
              <a:srgbClr val="000000">
                <a:alpha val="38000"/>
              </a:srgbClr>
            </a:outerShdw>
          </a:effectLst>
        </p:spPr>
        <p:txBody>
          <a:bodyPr wrap="none" lIns="69056" tIns="34529" rIns="69056" bIns="34529" anchor="ctr" anchorCtr="0"/>
          <a:lstStyle/>
          <a:p>
            <a:pPr algn="ctr" defTabSz="957756"/>
            <a:r>
              <a:rPr lang="en-US" sz="1000" b="1" kern="0" dirty="0" smtClean="0">
                <a:latin typeface="Arial Narrow" panose="020B0606020202030204" pitchFamily="34" charset="0"/>
              </a:rPr>
              <a:t>Assess the FMA impact and update the </a:t>
            </a:r>
          </a:p>
          <a:p>
            <a:pPr algn="ctr" defTabSz="957756"/>
            <a:r>
              <a:rPr lang="en-US" sz="1000" b="1" kern="0" dirty="0" smtClean="0">
                <a:latin typeface="Arial Narrow" panose="020B0606020202030204" pitchFamily="34" charset="0"/>
              </a:rPr>
              <a:t>approach as required</a:t>
            </a:r>
            <a:endParaRPr lang="en-US" sz="1000" b="1" kern="0" dirty="0">
              <a:latin typeface="Arial Narrow" panose="020B0606020202030204" pitchFamily="34" charset="0"/>
            </a:endParaRPr>
          </a:p>
        </p:txBody>
      </p:sp>
      <p:sp>
        <p:nvSpPr>
          <p:cNvPr id="33" name="Diamond 32"/>
          <p:cNvSpPr/>
          <p:nvPr/>
        </p:nvSpPr>
        <p:spPr>
          <a:xfrm rot="10800000">
            <a:off x="5376936" y="4738896"/>
            <a:ext cx="229530" cy="236183"/>
          </a:xfrm>
          <a:prstGeom prst="diamond">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34" name="Diamond 33"/>
          <p:cNvSpPr/>
          <p:nvPr/>
        </p:nvSpPr>
        <p:spPr>
          <a:xfrm rot="10800000">
            <a:off x="5685760" y="5164522"/>
            <a:ext cx="229530" cy="236183"/>
          </a:xfrm>
          <a:prstGeom prst="diamond">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35" name="Diamond 34"/>
          <p:cNvSpPr/>
          <p:nvPr/>
        </p:nvSpPr>
        <p:spPr>
          <a:xfrm rot="10800000">
            <a:off x="7942724" y="4295968"/>
            <a:ext cx="229530" cy="236183"/>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sp>
        <p:nvSpPr>
          <p:cNvPr id="36" name="Diamond 35"/>
          <p:cNvSpPr/>
          <p:nvPr/>
        </p:nvSpPr>
        <p:spPr>
          <a:xfrm rot="10800000">
            <a:off x="7952048" y="4797893"/>
            <a:ext cx="229530" cy="236183"/>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2000" b="1" kern="1200" dirty="0">
              <a:solidFill>
                <a:schemeClr val="lt1"/>
              </a:solidFill>
              <a:latin typeface="Arial Narrow" panose="020B0606020202030204" pitchFamily="34" charset="0"/>
            </a:endParaRPr>
          </a:p>
        </p:txBody>
      </p:sp>
      <p:grpSp>
        <p:nvGrpSpPr>
          <p:cNvPr id="37" name="Group 36"/>
          <p:cNvGrpSpPr/>
          <p:nvPr/>
        </p:nvGrpSpPr>
        <p:grpSpPr>
          <a:xfrm>
            <a:off x="858135" y="5668376"/>
            <a:ext cx="7518612" cy="429102"/>
            <a:chOff x="1023425" y="5763626"/>
            <a:chExt cx="9191514" cy="429102"/>
          </a:xfrm>
        </p:grpSpPr>
        <p:sp>
          <p:nvSpPr>
            <p:cNvPr id="38" name="Rectangle 37"/>
            <p:cNvSpPr/>
            <p:nvPr/>
          </p:nvSpPr>
          <p:spPr>
            <a:xfrm>
              <a:off x="1057275" y="5763626"/>
              <a:ext cx="9076020" cy="391754"/>
            </a:xfrm>
            <a:prstGeom prst="rect">
              <a:avLst/>
            </a:prstGeom>
            <a:solidFill>
              <a:schemeClr val="accent5">
                <a:lumMod val="20000"/>
                <a:lumOff val="80000"/>
              </a:schemeClr>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00" dirty="0" smtClean="0">
                <a:solidFill>
                  <a:schemeClr val="tx2">
                    <a:lumMod val="50000"/>
                  </a:schemeClr>
                </a:solidFill>
                <a:latin typeface="Arial Narrow" panose="020B0606020202030204" pitchFamily="34" charset="0"/>
              </a:endParaRPr>
            </a:p>
          </p:txBody>
        </p:sp>
        <p:grpSp>
          <p:nvGrpSpPr>
            <p:cNvPr id="39" name="Group 38"/>
            <p:cNvGrpSpPr/>
            <p:nvPr/>
          </p:nvGrpSpPr>
          <p:grpSpPr>
            <a:xfrm>
              <a:off x="1702394" y="5854174"/>
              <a:ext cx="1271029" cy="338554"/>
              <a:chOff x="2958139" y="4516057"/>
              <a:chExt cx="1180473" cy="393221"/>
            </a:xfrm>
          </p:grpSpPr>
          <p:sp>
            <p:nvSpPr>
              <p:cNvPr id="56" name="Diamond 55"/>
              <p:cNvSpPr/>
              <p:nvPr/>
            </p:nvSpPr>
            <p:spPr>
              <a:xfrm rot="10800000">
                <a:off x="2958139" y="4525022"/>
                <a:ext cx="274320" cy="274320"/>
              </a:xfrm>
              <a:prstGeom prst="diamond">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1000" b="1" kern="1200" dirty="0">
                  <a:solidFill>
                    <a:schemeClr val="lt1"/>
                  </a:solidFill>
                  <a:latin typeface="Arial Narrow" panose="020B0606020202030204" pitchFamily="34" charset="0"/>
                </a:endParaRPr>
              </a:p>
            </p:txBody>
          </p:sp>
          <p:sp>
            <p:nvSpPr>
              <p:cNvPr id="57" name="Rectangle 56"/>
              <p:cNvSpPr/>
              <p:nvPr/>
            </p:nvSpPr>
            <p:spPr>
              <a:xfrm>
                <a:off x="3157239" y="4516057"/>
                <a:ext cx="981373" cy="393221"/>
              </a:xfrm>
              <a:prstGeom prst="rect">
                <a:avLst/>
              </a:prstGeom>
            </p:spPr>
            <p:txBody>
              <a:bodyPr wrap="none">
                <a:spAutoFit/>
              </a:bodyPr>
              <a:lstStyle/>
              <a:p>
                <a:pPr defTabSz="957756">
                  <a:lnSpc>
                    <a:spcPct val="80000"/>
                  </a:lnSpc>
                </a:pPr>
                <a:r>
                  <a:rPr lang="en-US" sz="1000" b="1" dirty="0">
                    <a:latin typeface="Arial Narrow" panose="020B0606020202030204" pitchFamily="34" charset="0"/>
                  </a:rPr>
                  <a:t>“As Is” SLAs </a:t>
                </a:r>
                <a:endParaRPr lang="en-US" sz="1000" b="1" dirty="0" smtClean="0">
                  <a:latin typeface="Arial Narrow" panose="020B0606020202030204" pitchFamily="34" charset="0"/>
                </a:endParaRPr>
              </a:p>
              <a:p>
                <a:pPr defTabSz="957756">
                  <a:lnSpc>
                    <a:spcPct val="80000"/>
                  </a:lnSpc>
                </a:pPr>
                <a:r>
                  <a:rPr lang="en-US" sz="1000" b="1" dirty="0" smtClean="0">
                    <a:latin typeface="Arial Narrow" panose="020B0606020202030204" pitchFamily="34" charset="0"/>
                  </a:rPr>
                  <a:t>On-boarding </a:t>
                </a:r>
                <a:endParaRPr lang="en-US" sz="1000" b="1" dirty="0">
                  <a:latin typeface="Arial Narrow" panose="020B0606020202030204" pitchFamily="34" charset="0"/>
                </a:endParaRPr>
              </a:p>
            </p:txBody>
          </p:sp>
        </p:grpSp>
        <p:grpSp>
          <p:nvGrpSpPr>
            <p:cNvPr id="40" name="Group 39"/>
            <p:cNvGrpSpPr/>
            <p:nvPr/>
          </p:nvGrpSpPr>
          <p:grpSpPr>
            <a:xfrm>
              <a:off x="2955832" y="5845898"/>
              <a:ext cx="1572821" cy="338554"/>
              <a:chOff x="2883004" y="4537533"/>
              <a:chExt cx="1460764" cy="393220"/>
            </a:xfrm>
          </p:grpSpPr>
          <p:sp>
            <p:nvSpPr>
              <p:cNvPr id="54" name="Diamond 53"/>
              <p:cNvSpPr/>
              <p:nvPr/>
            </p:nvSpPr>
            <p:spPr>
              <a:xfrm rot="10800000">
                <a:off x="2883004" y="4546498"/>
                <a:ext cx="274321" cy="274320"/>
              </a:xfrm>
              <a:prstGeom prst="diamond">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1000" b="1" kern="1200" dirty="0">
                  <a:solidFill>
                    <a:schemeClr val="lt1"/>
                  </a:solidFill>
                  <a:latin typeface="Arial Narrow" panose="020B0606020202030204" pitchFamily="34" charset="0"/>
                </a:endParaRPr>
              </a:p>
            </p:txBody>
          </p:sp>
          <p:sp>
            <p:nvSpPr>
              <p:cNvPr id="55" name="Rectangle 54"/>
              <p:cNvSpPr/>
              <p:nvPr/>
            </p:nvSpPr>
            <p:spPr>
              <a:xfrm>
                <a:off x="3082106" y="4537533"/>
                <a:ext cx="1261662" cy="393220"/>
              </a:xfrm>
              <a:prstGeom prst="rect">
                <a:avLst/>
              </a:prstGeom>
            </p:spPr>
            <p:txBody>
              <a:bodyPr wrap="none">
                <a:spAutoFit/>
              </a:bodyPr>
              <a:lstStyle/>
              <a:p>
                <a:pPr defTabSz="957756">
                  <a:lnSpc>
                    <a:spcPct val="80000"/>
                  </a:lnSpc>
                </a:pPr>
                <a:r>
                  <a:rPr lang="en-US" sz="1000" b="1" dirty="0" smtClean="0">
                    <a:latin typeface="Arial Narrow" panose="020B0606020202030204" pitchFamily="34" charset="0"/>
                  </a:rPr>
                  <a:t>Calibrated</a:t>
                </a:r>
              </a:p>
              <a:p>
                <a:pPr defTabSz="957756">
                  <a:lnSpc>
                    <a:spcPct val="80000"/>
                  </a:lnSpc>
                </a:pPr>
                <a:r>
                  <a:rPr lang="en-US" sz="1000" b="1" dirty="0" smtClean="0">
                    <a:latin typeface="Arial Narrow" panose="020B0606020202030204" pitchFamily="34" charset="0"/>
                  </a:rPr>
                  <a:t>SLAs On-boarding</a:t>
                </a:r>
                <a:endParaRPr lang="en-US" sz="1000" b="1" dirty="0">
                  <a:latin typeface="Arial Narrow" panose="020B0606020202030204" pitchFamily="34" charset="0"/>
                </a:endParaRPr>
              </a:p>
            </p:txBody>
          </p:sp>
        </p:grpSp>
        <p:grpSp>
          <p:nvGrpSpPr>
            <p:cNvPr id="41" name="Group 40"/>
            <p:cNvGrpSpPr/>
            <p:nvPr/>
          </p:nvGrpSpPr>
          <p:grpSpPr>
            <a:xfrm>
              <a:off x="4446886" y="5848951"/>
              <a:ext cx="996559" cy="338554"/>
              <a:chOff x="3033844" y="4536883"/>
              <a:chExt cx="925559" cy="393220"/>
            </a:xfrm>
          </p:grpSpPr>
          <p:sp>
            <p:nvSpPr>
              <p:cNvPr id="52" name="Diamond 51"/>
              <p:cNvSpPr/>
              <p:nvPr/>
            </p:nvSpPr>
            <p:spPr>
              <a:xfrm rot="10800000">
                <a:off x="3033844" y="4545848"/>
                <a:ext cx="274321" cy="274320"/>
              </a:xfrm>
              <a:prstGeom prst="diamond">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1000" b="1" kern="1200" dirty="0">
                  <a:solidFill>
                    <a:schemeClr val="lt1"/>
                  </a:solidFill>
                  <a:latin typeface="Arial Narrow" panose="020B0606020202030204" pitchFamily="34" charset="0"/>
                </a:endParaRPr>
              </a:p>
            </p:txBody>
          </p:sp>
          <p:sp>
            <p:nvSpPr>
              <p:cNvPr id="53" name="Rectangle 52"/>
              <p:cNvSpPr/>
              <p:nvPr/>
            </p:nvSpPr>
            <p:spPr>
              <a:xfrm>
                <a:off x="3243757" y="4536883"/>
                <a:ext cx="715646" cy="393220"/>
              </a:xfrm>
              <a:prstGeom prst="rect">
                <a:avLst/>
              </a:prstGeom>
            </p:spPr>
            <p:txBody>
              <a:bodyPr wrap="none">
                <a:spAutoFit/>
              </a:bodyPr>
              <a:lstStyle/>
              <a:p>
                <a:pPr defTabSz="957756">
                  <a:lnSpc>
                    <a:spcPct val="80000"/>
                  </a:lnSpc>
                </a:pPr>
                <a:r>
                  <a:rPr lang="en-US" sz="1000" b="1" dirty="0" smtClean="0">
                    <a:latin typeface="Arial Narrow" panose="020B0606020202030204" pitchFamily="34" charset="0"/>
                  </a:rPr>
                  <a:t>SLAs </a:t>
                </a:r>
              </a:p>
              <a:p>
                <a:pPr defTabSz="957756">
                  <a:lnSpc>
                    <a:spcPct val="80000"/>
                  </a:lnSpc>
                </a:pPr>
                <a:r>
                  <a:rPr lang="en-US" sz="1000" b="1" dirty="0" smtClean="0">
                    <a:latin typeface="Arial Narrow" panose="020B0606020202030204" pitchFamily="34" charset="0"/>
                  </a:rPr>
                  <a:t>Review 1</a:t>
                </a:r>
                <a:endParaRPr lang="en-US" sz="1000" b="1" dirty="0">
                  <a:latin typeface="Arial Narrow" panose="020B0606020202030204" pitchFamily="34" charset="0"/>
                </a:endParaRPr>
              </a:p>
            </p:txBody>
          </p:sp>
        </p:grpSp>
        <p:grpSp>
          <p:nvGrpSpPr>
            <p:cNvPr id="42" name="Group 41"/>
            <p:cNvGrpSpPr/>
            <p:nvPr/>
          </p:nvGrpSpPr>
          <p:grpSpPr>
            <a:xfrm>
              <a:off x="5403864" y="5847599"/>
              <a:ext cx="1054787" cy="338554"/>
              <a:chOff x="2990584" y="4547296"/>
              <a:chExt cx="979636" cy="393220"/>
            </a:xfrm>
          </p:grpSpPr>
          <p:sp>
            <p:nvSpPr>
              <p:cNvPr id="50" name="Diamond 49"/>
              <p:cNvSpPr/>
              <p:nvPr/>
            </p:nvSpPr>
            <p:spPr>
              <a:xfrm rot="10800000">
                <a:off x="2990584" y="4556261"/>
                <a:ext cx="274323" cy="274320"/>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957756" rtl="0" eaLnBrk="1" latinLnBrk="0" hangingPunct="1"/>
                <a:endParaRPr lang="en-US" sz="1000" b="1" kern="1200" dirty="0">
                  <a:solidFill>
                    <a:schemeClr val="lt1"/>
                  </a:solidFill>
                  <a:latin typeface="Arial Narrow" panose="020B0606020202030204" pitchFamily="34" charset="0"/>
                </a:endParaRPr>
              </a:p>
            </p:txBody>
          </p:sp>
          <p:sp>
            <p:nvSpPr>
              <p:cNvPr id="51" name="Rectangle 50"/>
              <p:cNvSpPr/>
              <p:nvPr/>
            </p:nvSpPr>
            <p:spPr>
              <a:xfrm>
                <a:off x="3254575" y="4547296"/>
                <a:ext cx="715645" cy="393220"/>
              </a:xfrm>
              <a:prstGeom prst="rect">
                <a:avLst/>
              </a:prstGeom>
            </p:spPr>
            <p:txBody>
              <a:bodyPr wrap="none">
                <a:spAutoFit/>
              </a:bodyPr>
              <a:lstStyle/>
              <a:p>
                <a:pPr defTabSz="957756">
                  <a:lnSpc>
                    <a:spcPct val="80000"/>
                  </a:lnSpc>
                </a:pPr>
                <a:r>
                  <a:rPr lang="en-US" sz="1000" b="1" dirty="0" smtClean="0">
                    <a:latin typeface="Arial Narrow" panose="020B0606020202030204" pitchFamily="34" charset="0"/>
                  </a:rPr>
                  <a:t>SLAs </a:t>
                </a:r>
              </a:p>
              <a:p>
                <a:pPr defTabSz="957756">
                  <a:lnSpc>
                    <a:spcPct val="80000"/>
                  </a:lnSpc>
                </a:pPr>
                <a:r>
                  <a:rPr lang="en-US" sz="1000" b="1" dirty="0" smtClean="0">
                    <a:latin typeface="Arial Narrow" panose="020B0606020202030204" pitchFamily="34" charset="0"/>
                  </a:rPr>
                  <a:t>Review 2</a:t>
                </a:r>
                <a:endParaRPr lang="en-US" sz="1000" b="1" dirty="0">
                  <a:latin typeface="Arial Narrow" panose="020B0606020202030204" pitchFamily="34" charset="0"/>
                </a:endParaRPr>
              </a:p>
            </p:txBody>
          </p:sp>
        </p:grpSp>
        <p:sp>
          <p:nvSpPr>
            <p:cNvPr id="43" name="TextBox 42"/>
            <p:cNvSpPr txBox="1"/>
            <p:nvPr/>
          </p:nvSpPr>
          <p:spPr>
            <a:xfrm>
              <a:off x="1023425" y="5850372"/>
              <a:ext cx="897288" cy="246221"/>
            </a:xfrm>
            <a:prstGeom prst="rect">
              <a:avLst/>
            </a:prstGeom>
            <a:noFill/>
          </p:spPr>
          <p:txBody>
            <a:bodyPr wrap="square" rtlCol="0">
              <a:spAutoFit/>
            </a:bodyPr>
            <a:lstStyle/>
            <a:p>
              <a:r>
                <a:rPr lang="en-US" sz="1000" b="1" dirty="0" smtClean="0">
                  <a:solidFill>
                    <a:schemeClr val="tx2">
                      <a:lumMod val="50000"/>
                    </a:schemeClr>
                  </a:solidFill>
                  <a:latin typeface="Arial Narrow" panose="020B0606020202030204" pitchFamily="34" charset="0"/>
                </a:rPr>
                <a:t>Legend</a:t>
              </a:r>
            </a:p>
          </p:txBody>
        </p:sp>
        <p:grpSp>
          <p:nvGrpSpPr>
            <p:cNvPr id="44" name="Group 43"/>
            <p:cNvGrpSpPr/>
            <p:nvPr/>
          </p:nvGrpSpPr>
          <p:grpSpPr>
            <a:xfrm>
              <a:off x="6453925" y="5837693"/>
              <a:ext cx="1917383" cy="338554"/>
              <a:chOff x="3033844" y="4569422"/>
              <a:chExt cx="1780769" cy="393220"/>
            </a:xfrm>
          </p:grpSpPr>
          <p:sp>
            <p:nvSpPr>
              <p:cNvPr id="48" name="Diamond 47"/>
              <p:cNvSpPr/>
              <p:nvPr/>
            </p:nvSpPr>
            <p:spPr>
              <a:xfrm rot="10800000">
                <a:off x="3033844" y="4578387"/>
                <a:ext cx="274320" cy="274320"/>
              </a:xfrm>
              <a:prstGeom prst="diamond">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defTabSz="957756"/>
                <a:endParaRPr lang="en-US" sz="1000" b="1" dirty="0">
                  <a:latin typeface="Arial Narrow" panose="020B0606020202030204" pitchFamily="34" charset="0"/>
                </a:endParaRPr>
              </a:p>
            </p:txBody>
          </p:sp>
          <p:sp>
            <p:nvSpPr>
              <p:cNvPr id="49" name="Rectangle 48"/>
              <p:cNvSpPr/>
              <p:nvPr/>
            </p:nvSpPr>
            <p:spPr>
              <a:xfrm>
                <a:off x="3265389" y="4569422"/>
                <a:ext cx="1549224" cy="393220"/>
              </a:xfrm>
              <a:prstGeom prst="rect">
                <a:avLst/>
              </a:prstGeom>
            </p:spPr>
            <p:txBody>
              <a:bodyPr wrap="none">
                <a:spAutoFit/>
              </a:bodyPr>
              <a:lstStyle/>
              <a:p>
                <a:pPr defTabSz="957756">
                  <a:lnSpc>
                    <a:spcPct val="80000"/>
                  </a:lnSpc>
                </a:pPr>
                <a:r>
                  <a:rPr lang="en-US" sz="1000" b="1" dirty="0" smtClean="0">
                    <a:latin typeface="Arial Narrow" panose="020B0606020202030204" pitchFamily="34" charset="0"/>
                  </a:rPr>
                  <a:t>Process Improvements </a:t>
                </a:r>
              </a:p>
              <a:p>
                <a:pPr defTabSz="957756">
                  <a:lnSpc>
                    <a:spcPct val="80000"/>
                  </a:lnSpc>
                </a:pPr>
                <a:r>
                  <a:rPr lang="en-US" sz="1000" b="1" dirty="0" smtClean="0">
                    <a:latin typeface="Arial Narrow" panose="020B0606020202030204" pitchFamily="34" charset="0"/>
                  </a:rPr>
                  <a:t>Review 1</a:t>
                </a:r>
                <a:endParaRPr lang="en-US" sz="1000" b="1" dirty="0">
                  <a:latin typeface="Arial Narrow" panose="020B0606020202030204" pitchFamily="34" charset="0"/>
                </a:endParaRPr>
              </a:p>
            </p:txBody>
          </p:sp>
        </p:grpSp>
        <p:grpSp>
          <p:nvGrpSpPr>
            <p:cNvPr id="45" name="Group 44"/>
            <p:cNvGrpSpPr/>
            <p:nvPr/>
          </p:nvGrpSpPr>
          <p:grpSpPr>
            <a:xfrm>
              <a:off x="8285917" y="5818643"/>
              <a:ext cx="1929022" cy="338554"/>
              <a:chOff x="3098734" y="4547296"/>
              <a:chExt cx="1791580" cy="393220"/>
            </a:xfrm>
          </p:grpSpPr>
          <p:sp>
            <p:nvSpPr>
              <p:cNvPr id="46" name="Diamond 45"/>
              <p:cNvSpPr/>
              <p:nvPr/>
            </p:nvSpPr>
            <p:spPr>
              <a:xfrm rot="10800000">
                <a:off x="3098734" y="4556261"/>
                <a:ext cx="274320" cy="27432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defTabSz="957756"/>
                <a:endParaRPr lang="en-US" sz="1000" b="1" dirty="0">
                  <a:latin typeface="Arial Narrow" panose="020B0606020202030204" pitchFamily="34" charset="0"/>
                </a:endParaRPr>
              </a:p>
            </p:txBody>
          </p:sp>
          <p:sp>
            <p:nvSpPr>
              <p:cNvPr id="47" name="Rectangle 46"/>
              <p:cNvSpPr/>
              <p:nvPr/>
            </p:nvSpPr>
            <p:spPr>
              <a:xfrm>
                <a:off x="3341090" y="4547296"/>
                <a:ext cx="1549224" cy="393220"/>
              </a:xfrm>
              <a:prstGeom prst="rect">
                <a:avLst/>
              </a:prstGeom>
            </p:spPr>
            <p:txBody>
              <a:bodyPr wrap="none">
                <a:spAutoFit/>
              </a:bodyPr>
              <a:lstStyle/>
              <a:p>
                <a:pPr defTabSz="957756">
                  <a:lnSpc>
                    <a:spcPct val="80000"/>
                  </a:lnSpc>
                </a:pPr>
                <a:r>
                  <a:rPr lang="en-US" sz="1000" b="1" dirty="0" smtClean="0">
                    <a:latin typeface="Arial Narrow" panose="020B0606020202030204" pitchFamily="34" charset="0"/>
                  </a:rPr>
                  <a:t>Process Improvements </a:t>
                </a:r>
              </a:p>
              <a:p>
                <a:pPr defTabSz="957756">
                  <a:lnSpc>
                    <a:spcPct val="80000"/>
                  </a:lnSpc>
                </a:pPr>
                <a:r>
                  <a:rPr lang="en-US" sz="1000" b="1" dirty="0">
                    <a:latin typeface="Arial Narrow" panose="020B0606020202030204" pitchFamily="34" charset="0"/>
                  </a:rPr>
                  <a:t>R</a:t>
                </a:r>
                <a:r>
                  <a:rPr lang="en-US" sz="1000" b="1" dirty="0" smtClean="0">
                    <a:latin typeface="Arial Narrow" panose="020B0606020202030204" pitchFamily="34" charset="0"/>
                  </a:rPr>
                  <a:t>eview 2</a:t>
                </a:r>
                <a:endParaRPr lang="en-US" sz="1000" b="1" dirty="0">
                  <a:latin typeface="Arial Narrow" panose="020B0606020202030204" pitchFamily="34" charset="0"/>
                </a:endParaRPr>
              </a:p>
            </p:txBody>
          </p:sp>
        </p:grpSp>
      </p:grpSp>
      <p:sp>
        <p:nvSpPr>
          <p:cNvPr id="58" name="Rectangle 57"/>
          <p:cNvSpPr/>
          <p:nvPr/>
        </p:nvSpPr>
        <p:spPr>
          <a:xfrm>
            <a:off x="8598840" y="1459750"/>
            <a:ext cx="3281631" cy="4576375"/>
          </a:xfrm>
          <a:prstGeom prst="rect">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800" dirty="0" smtClean="0">
              <a:solidFill>
                <a:schemeClr val="tx2">
                  <a:lumMod val="50000"/>
                </a:schemeClr>
              </a:solidFill>
              <a:latin typeface="Arial Narrow" panose="020B0606020202030204" pitchFamily="34" charset="0"/>
            </a:endParaRPr>
          </a:p>
        </p:txBody>
      </p:sp>
      <p:sp>
        <p:nvSpPr>
          <p:cNvPr id="59" name="TextBox 58"/>
          <p:cNvSpPr txBox="1"/>
          <p:nvPr/>
        </p:nvSpPr>
        <p:spPr>
          <a:xfrm>
            <a:off x="8624338" y="1521010"/>
            <a:ext cx="3245247" cy="4508927"/>
          </a:xfrm>
          <a:prstGeom prst="rect">
            <a:avLst/>
          </a:prstGeom>
          <a:noFill/>
        </p:spPr>
        <p:txBody>
          <a:bodyPr wrap="square" rtlCol="0">
            <a:spAutoFit/>
          </a:bodyPr>
          <a:lstStyle/>
          <a:p>
            <a:pPr marL="171450" lvl="2" indent="-171450">
              <a:spcBef>
                <a:spcPts val="600"/>
              </a:spcBef>
              <a:buClr>
                <a:srgbClr val="009BCC"/>
              </a:buClr>
              <a:buFont typeface="Wingdings" panose="05000000000000000000" pitchFamily="2" charset="2"/>
              <a:buChar char="§"/>
            </a:pPr>
            <a:r>
              <a:rPr lang="en-US" sz="1200" b="1" dirty="0">
                <a:solidFill>
                  <a:srgbClr val="080808"/>
                </a:solidFill>
                <a:latin typeface="Arial Narrow" panose="020B0606020202030204" pitchFamily="34" charset="0"/>
              </a:rPr>
              <a:t>90 days Base-lining period </a:t>
            </a:r>
            <a:r>
              <a:rPr lang="en-US" sz="1200" dirty="0">
                <a:solidFill>
                  <a:srgbClr val="080808"/>
                </a:solidFill>
                <a:latin typeface="Arial Narrow" panose="020B0606020202030204" pitchFamily="34" charset="0"/>
              </a:rPr>
              <a:t>for SLAs and ITIL aligned Incident and Problem Management Practices</a:t>
            </a: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Improved efficiencies </a:t>
            </a:r>
            <a:r>
              <a:rPr lang="en-US" sz="1200" dirty="0" smtClean="0">
                <a:solidFill>
                  <a:srgbClr val="080808"/>
                </a:solidFill>
                <a:latin typeface="Arial Narrow" panose="020B0606020202030204" pitchFamily="34" charset="0"/>
              </a:rPr>
              <a:t>through SLAs and ITIL Lean/Kanban practices benchmarking and calibration against Industry standards  </a:t>
            </a: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Real time SLAs monitoring </a:t>
            </a:r>
            <a:r>
              <a:rPr lang="en-US" sz="1200" dirty="0" smtClean="0">
                <a:solidFill>
                  <a:srgbClr val="080808"/>
                </a:solidFill>
                <a:latin typeface="Arial Narrow" panose="020B0606020202030204" pitchFamily="34" charset="0"/>
              </a:rPr>
              <a:t>through DCC</a:t>
            </a: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Greater transparency and service controls </a:t>
            </a:r>
            <a:r>
              <a:rPr lang="en-US" sz="1200" dirty="0" smtClean="0">
                <a:solidFill>
                  <a:srgbClr val="080808"/>
                </a:solidFill>
                <a:latin typeface="Arial Narrow" panose="020B0606020202030204" pitchFamily="34" charset="0"/>
              </a:rPr>
              <a:t>through periodic reviews with Selective </a:t>
            </a: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Add/Improve SLAs, AMS best practices </a:t>
            </a:r>
            <a:r>
              <a:rPr lang="en-US" sz="1200" dirty="0">
                <a:solidFill>
                  <a:srgbClr val="080808"/>
                </a:solidFill>
                <a:latin typeface="Arial Narrow" panose="020B0606020202030204" pitchFamily="34" charset="0"/>
              </a:rPr>
              <a:t>as per the benchmarking findings and business needs </a:t>
            </a:r>
            <a:endParaRPr lang="en-US" sz="1200" dirty="0" smtClean="0">
              <a:solidFill>
                <a:srgbClr val="080808"/>
              </a:solidFill>
              <a:latin typeface="Arial Narrow" panose="020B0606020202030204" pitchFamily="34" charset="0"/>
            </a:endParaRP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Improved Turn Around Time </a:t>
            </a:r>
            <a:r>
              <a:rPr lang="en-US" sz="1200" dirty="0" smtClean="0">
                <a:solidFill>
                  <a:srgbClr val="080808"/>
                </a:solidFill>
                <a:latin typeface="Arial Narrow" panose="020B0606020202030204" pitchFamily="34" charset="0"/>
              </a:rPr>
              <a:t>due to simplified AMS processes</a:t>
            </a:r>
          </a:p>
          <a:p>
            <a:pPr marL="171450" lvl="2" indent="-171450">
              <a:spcBef>
                <a:spcPts val="600"/>
              </a:spcBef>
              <a:buClr>
                <a:srgbClr val="009BCC"/>
              </a:buClr>
              <a:buFont typeface="Wingdings" panose="05000000000000000000" pitchFamily="2" charset="2"/>
              <a:buChar char="§"/>
            </a:pPr>
            <a:r>
              <a:rPr lang="en-US" sz="1200" b="1" dirty="0" smtClean="0">
                <a:solidFill>
                  <a:srgbClr val="080808"/>
                </a:solidFill>
                <a:latin typeface="Arial Narrow" panose="020B0606020202030204" pitchFamily="34" charset="0"/>
              </a:rPr>
              <a:t>Significant reduction in incidents/tickets </a:t>
            </a:r>
            <a:r>
              <a:rPr lang="en-US" sz="1200" dirty="0" smtClean="0">
                <a:solidFill>
                  <a:srgbClr val="080808"/>
                </a:solidFill>
                <a:latin typeface="Arial Narrow" panose="020B0606020202030204" pitchFamily="34" charset="0"/>
              </a:rPr>
              <a:t>through use of Failure Mode Analysis and Lean AMS approach</a:t>
            </a:r>
          </a:p>
          <a:p>
            <a:pPr marL="171450" lvl="2" indent="-171450">
              <a:spcBef>
                <a:spcPts val="600"/>
              </a:spcBef>
              <a:buClr>
                <a:srgbClr val="009BCC"/>
              </a:buClr>
              <a:buFont typeface="Wingdings" panose="05000000000000000000" pitchFamily="2" charset="2"/>
              <a:buChar char="§"/>
            </a:pPr>
            <a:r>
              <a:rPr lang="en-US" sz="1200" dirty="0">
                <a:solidFill>
                  <a:srgbClr val="080808"/>
                </a:solidFill>
                <a:latin typeface="Arial Narrow" panose="020B0606020202030204" pitchFamily="34" charset="0"/>
              </a:rPr>
              <a:t>We will gradually set target performance levels for each metrics in post through review with Selective. Finally, we can design payment slabs to match target performance, with a designed “at risk” value and reward potential for exceeding expectations</a:t>
            </a:r>
            <a:r>
              <a:rPr lang="en-US" sz="1200" dirty="0" smtClean="0">
                <a:solidFill>
                  <a:srgbClr val="080808"/>
                </a:solidFill>
                <a:latin typeface="Arial Narrow" panose="020B0606020202030204" pitchFamily="34" charset="0"/>
              </a:rPr>
              <a:t>.</a:t>
            </a:r>
            <a:endParaRPr lang="en-US" sz="1200" dirty="0">
              <a:solidFill>
                <a:srgbClr val="080808"/>
              </a:solidFill>
              <a:latin typeface="Arial Narrow" panose="020B0606020202030204" pitchFamily="34" charset="0"/>
            </a:endParaRPr>
          </a:p>
        </p:txBody>
      </p:sp>
      <p:grpSp>
        <p:nvGrpSpPr>
          <p:cNvPr id="60" name="Group 59"/>
          <p:cNvGrpSpPr/>
          <p:nvPr/>
        </p:nvGrpSpPr>
        <p:grpSpPr>
          <a:xfrm>
            <a:off x="299130" y="3416324"/>
            <a:ext cx="2310252" cy="2239775"/>
            <a:chOff x="133351" y="3338622"/>
            <a:chExt cx="2310252" cy="2239775"/>
          </a:xfrm>
        </p:grpSpPr>
        <p:sp>
          <p:nvSpPr>
            <p:cNvPr id="61" name="Rectangular Callout 60"/>
            <p:cNvSpPr/>
            <p:nvPr/>
          </p:nvSpPr>
          <p:spPr>
            <a:xfrm>
              <a:off x="858135" y="3889002"/>
              <a:ext cx="1077243" cy="1275520"/>
            </a:xfrm>
            <a:prstGeom prst="wedgeRectCallout">
              <a:avLst>
                <a:gd name="adj1" fmla="val 191840"/>
                <a:gd name="adj2" fmla="val 587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smtClean="0">
                <a:solidFill>
                  <a:schemeClr val="tx2">
                    <a:lumMod val="50000"/>
                  </a:schemeClr>
                </a:solidFill>
                <a:latin typeface="Arial Narrow" panose="020B0606020202030204" pitchFamily="34" charset="0"/>
              </a:endParaRPr>
            </a:p>
          </p:txBody>
        </p:sp>
        <p:grpSp>
          <p:nvGrpSpPr>
            <p:cNvPr id="62" name="Group 61"/>
            <p:cNvGrpSpPr/>
            <p:nvPr/>
          </p:nvGrpSpPr>
          <p:grpSpPr>
            <a:xfrm>
              <a:off x="133351" y="3338622"/>
              <a:ext cx="2310252" cy="2239775"/>
              <a:chOff x="133351" y="3176350"/>
              <a:chExt cx="2310252" cy="2402048"/>
            </a:xfrm>
          </p:grpSpPr>
          <p:sp>
            <p:nvSpPr>
              <p:cNvPr id="63" name="Rectangle 62"/>
              <p:cNvSpPr/>
              <p:nvPr/>
            </p:nvSpPr>
            <p:spPr>
              <a:xfrm>
                <a:off x="133351" y="3176350"/>
                <a:ext cx="2310252" cy="240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smtClean="0">
                  <a:solidFill>
                    <a:schemeClr val="tx2">
                      <a:lumMod val="50000"/>
                    </a:schemeClr>
                  </a:solidFill>
                  <a:latin typeface="Arial Narrow" panose="020B0606020202030204" pitchFamily="34" charset="0"/>
                </a:endParaRPr>
              </a:p>
            </p:txBody>
          </p:sp>
          <p:sp>
            <p:nvSpPr>
              <p:cNvPr id="64" name="Rectangle 63"/>
              <p:cNvSpPr/>
              <p:nvPr/>
            </p:nvSpPr>
            <p:spPr>
              <a:xfrm>
                <a:off x="209550" y="3479169"/>
                <a:ext cx="2152649" cy="197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smtClean="0">
                  <a:solidFill>
                    <a:schemeClr val="tx2">
                      <a:lumMod val="50000"/>
                    </a:schemeClr>
                  </a:solidFill>
                  <a:latin typeface="Arial Narrow" panose="020B0606020202030204" pitchFamily="34" charset="0"/>
                </a:endParaRPr>
              </a:p>
            </p:txBody>
          </p:sp>
          <p:sp>
            <p:nvSpPr>
              <p:cNvPr id="65" name="TextBox 64"/>
              <p:cNvSpPr txBox="1"/>
              <p:nvPr/>
            </p:nvSpPr>
            <p:spPr>
              <a:xfrm>
                <a:off x="372635" y="3475887"/>
                <a:ext cx="1781175" cy="280564"/>
              </a:xfrm>
              <a:prstGeom prst="rect">
                <a:avLst/>
              </a:prstGeom>
              <a:noFill/>
            </p:spPr>
            <p:txBody>
              <a:bodyPr wrap="square" rtlCol="0">
                <a:spAutoFit/>
              </a:bodyPr>
              <a:lstStyle/>
              <a:p>
                <a:pPr algn="ctr"/>
                <a:r>
                  <a:rPr lang="en-US" sz="1100" b="1" dirty="0" smtClean="0">
                    <a:solidFill>
                      <a:schemeClr val="tx2">
                        <a:lumMod val="50000"/>
                      </a:schemeClr>
                    </a:solidFill>
                    <a:latin typeface="Arial Narrow" panose="020B0606020202030204" pitchFamily="34" charset="0"/>
                  </a:rPr>
                  <a:t>“Shift Left” </a:t>
                </a:r>
              </a:p>
            </p:txBody>
          </p:sp>
          <p:grpSp>
            <p:nvGrpSpPr>
              <p:cNvPr id="66" name="Group 65"/>
              <p:cNvGrpSpPr/>
              <p:nvPr/>
            </p:nvGrpSpPr>
            <p:grpSpPr>
              <a:xfrm>
                <a:off x="292200" y="3781722"/>
                <a:ext cx="1039031" cy="715700"/>
                <a:chOff x="216000" y="3857920"/>
                <a:chExt cx="1039031" cy="880118"/>
              </a:xfrm>
            </p:grpSpPr>
            <p:sp>
              <p:nvSpPr>
                <p:cNvPr id="83" name="Round Diagonal Corner Rectangle 82"/>
                <p:cNvSpPr/>
                <p:nvPr/>
              </p:nvSpPr>
              <p:spPr>
                <a:xfrm flipH="1">
                  <a:off x="349037" y="3857920"/>
                  <a:ext cx="784225" cy="784225"/>
                </a:xfrm>
                <a:prstGeom prst="round2DiagRect">
                  <a:avLst>
                    <a:gd name="adj1" fmla="val 0"/>
                    <a:gd name="adj2" fmla="val 0"/>
                  </a:avLst>
                </a:prstGeom>
                <a:solidFill>
                  <a:srgbClr val="0098C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9F958F">
                        <a:lumMod val="50000"/>
                      </a:srgbClr>
                    </a:solidFill>
                    <a:effectLst/>
                    <a:uLnTx/>
                    <a:uFillTx/>
                    <a:latin typeface="Arial Narrow" panose="020B0606020202030204" pitchFamily="34" charset="0"/>
                  </a:endParaRPr>
                </a:p>
              </p:txBody>
            </p:sp>
            <p:sp>
              <p:nvSpPr>
                <p:cNvPr id="84" name="Rectangle 83"/>
                <p:cNvSpPr/>
                <p:nvPr/>
              </p:nvSpPr>
              <p:spPr>
                <a:xfrm>
                  <a:off x="216000" y="4190069"/>
                  <a:ext cx="1039031" cy="547969"/>
                </a:xfrm>
                <a:prstGeom prst="rect">
                  <a:avLst/>
                </a:prstGeom>
              </p:spPr>
              <p:txBody>
                <a:bodyPr wrap="square">
                  <a:spAutoFit/>
                </a:bodyPr>
                <a:lstStyle/>
                <a:p>
                  <a:pPr lvl="0" algn="ctr"/>
                  <a:r>
                    <a:rPr lang="en-US" sz="1050" b="1" dirty="0" smtClean="0">
                      <a:solidFill>
                        <a:schemeClr val="bg1"/>
                      </a:solidFill>
                      <a:latin typeface="Arial Narrow" panose="020B0606020202030204" pitchFamily="34" charset="0"/>
                    </a:rPr>
                    <a:t>% of L1 / /L2 </a:t>
                  </a:r>
                  <a:r>
                    <a:rPr lang="en-US" sz="1050" b="1" dirty="0">
                      <a:solidFill>
                        <a:schemeClr val="bg1"/>
                      </a:solidFill>
                      <a:latin typeface="Arial Narrow" panose="020B0606020202030204" pitchFamily="34" charset="0"/>
                    </a:rPr>
                    <a:t>resolutions</a:t>
                  </a:r>
                </a:p>
              </p:txBody>
            </p:sp>
            <p:sp>
              <p:nvSpPr>
                <p:cNvPr id="85" name="Rectangle 150575"/>
                <p:cNvSpPr/>
                <p:nvPr/>
              </p:nvSpPr>
              <p:spPr bwMode="auto">
                <a:xfrm>
                  <a:off x="466103" y="3959511"/>
                  <a:ext cx="550092" cy="20982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0 h 914400"/>
                    <a:gd name="connsiteX1" fmla="*/ 914400 w 1005840"/>
                    <a:gd name="connsiteY1" fmla="*/ 914400 h 914400"/>
                    <a:gd name="connsiteX2" fmla="*/ 0 w 1005840"/>
                    <a:gd name="connsiteY2" fmla="*/ 914400 h 914400"/>
                    <a:gd name="connsiteX3" fmla="*/ 0 w 1005840"/>
                    <a:gd name="connsiteY3" fmla="*/ 0 h 914400"/>
                    <a:gd name="connsiteX4" fmla="*/ 1005840 w 1005840"/>
                    <a:gd name="connsiteY4" fmla="*/ 91440 h 914400"/>
                    <a:gd name="connsiteX0" fmla="*/ 914400 w 914400"/>
                    <a:gd name="connsiteY0" fmla="*/ 0 h 914400"/>
                    <a:gd name="connsiteX1" fmla="*/ 914400 w 914400"/>
                    <a:gd name="connsiteY1" fmla="*/ 914400 h 914400"/>
                    <a:gd name="connsiteX2" fmla="*/ 0 w 914400"/>
                    <a:gd name="connsiteY2" fmla="*/ 914400 h 914400"/>
                    <a:gd name="connsiteX3" fmla="*/ 0 w 914400"/>
                    <a:gd name="connsiteY3" fmla="*/ 0 h 914400"/>
                    <a:gd name="connsiteX0" fmla="*/ 914400 w 914400"/>
                    <a:gd name="connsiteY0" fmla="*/ 182880 h 1097280"/>
                    <a:gd name="connsiteX1" fmla="*/ 914400 w 914400"/>
                    <a:gd name="connsiteY1" fmla="*/ 1097280 h 1097280"/>
                    <a:gd name="connsiteX2" fmla="*/ 251460 w 914400"/>
                    <a:gd name="connsiteY2" fmla="*/ 0 h 1097280"/>
                    <a:gd name="connsiteX3" fmla="*/ 0 w 914400"/>
                    <a:gd name="connsiteY3" fmla="*/ 182880 h 1097280"/>
                    <a:gd name="connsiteX0" fmla="*/ 914400 w 914400"/>
                    <a:gd name="connsiteY0" fmla="*/ 182880 h 198120"/>
                    <a:gd name="connsiteX1" fmla="*/ 594360 w 914400"/>
                    <a:gd name="connsiteY1" fmla="*/ 198120 h 198120"/>
                    <a:gd name="connsiteX2" fmla="*/ 251460 w 914400"/>
                    <a:gd name="connsiteY2" fmla="*/ 0 h 198120"/>
                    <a:gd name="connsiteX3" fmla="*/ 0 w 914400"/>
                    <a:gd name="connsiteY3" fmla="*/ 182880 h 198120"/>
                    <a:gd name="connsiteX0" fmla="*/ 739140 w 739140"/>
                    <a:gd name="connsiteY0" fmla="*/ 0 h 228600"/>
                    <a:gd name="connsiteX1" fmla="*/ 594360 w 739140"/>
                    <a:gd name="connsiteY1" fmla="*/ 228600 h 228600"/>
                    <a:gd name="connsiteX2" fmla="*/ 251460 w 739140"/>
                    <a:gd name="connsiteY2" fmla="*/ 30480 h 228600"/>
                    <a:gd name="connsiteX3" fmla="*/ 0 w 739140"/>
                    <a:gd name="connsiteY3" fmla="*/ 213360 h 228600"/>
                    <a:gd name="connsiteX0" fmla="*/ 739140 w 739140"/>
                    <a:gd name="connsiteY0" fmla="*/ 45720 h 259080"/>
                    <a:gd name="connsiteX1" fmla="*/ 441960 w 739140"/>
                    <a:gd name="connsiteY1" fmla="*/ 0 h 259080"/>
                    <a:gd name="connsiteX2" fmla="*/ 251460 w 739140"/>
                    <a:gd name="connsiteY2" fmla="*/ 76200 h 259080"/>
                    <a:gd name="connsiteX3" fmla="*/ 0 w 739140"/>
                    <a:gd name="connsiteY3" fmla="*/ 259080 h 259080"/>
                    <a:gd name="connsiteX0" fmla="*/ 739140 w 739140"/>
                    <a:gd name="connsiteY0" fmla="*/ 0 h 213360"/>
                    <a:gd name="connsiteX1" fmla="*/ 495300 w 739140"/>
                    <a:gd name="connsiteY1" fmla="*/ 182880 h 213360"/>
                    <a:gd name="connsiteX2" fmla="*/ 251460 w 739140"/>
                    <a:gd name="connsiteY2" fmla="*/ 30480 h 213360"/>
                    <a:gd name="connsiteX3" fmla="*/ 0 w 739140"/>
                    <a:gd name="connsiteY3" fmla="*/ 213360 h 213360"/>
                    <a:gd name="connsiteX0" fmla="*/ 739140 w 739140"/>
                    <a:gd name="connsiteY0" fmla="*/ 0 h 281940"/>
                    <a:gd name="connsiteX1" fmla="*/ 495300 w 739140"/>
                    <a:gd name="connsiteY1" fmla="*/ 251460 h 281940"/>
                    <a:gd name="connsiteX2" fmla="*/ 251460 w 739140"/>
                    <a:gd name="connsiteY2" fmla="*/ 99060 h 281940"/>
                    <a:gd name="connsiteX3" fmla="*/ 0 w 739140"/>
                    <a:gd name="connsiteY3" fmla="*/ 281940 h 281940"/>
                  </a:gdLst>
                  <a:ahLst/>
                  <a:cxnLst>
                    <a:cxn ang="0">
                      <a:pos x="connsiteX0" y="connsiteY0"/>
                    </a:cxn>
                    <a:cxn ang="0">
                      <a:pos x="connsiteX1" y="connsiteY1"/>
                    </a:cxn>
                    <a:cxn ang="0">
                      <a:pos x="connsiteX2" y="connsiteY2"/>
                    </a:cxn>
                    <a:cxn ang="0">
                      <a:pos x="connsiteX3" y="connsiteY3"/>
                    </a:cxn>
                  </a:cxnLst>
                  <a:rect l="l" t="t" r="r" b="b"/>
                  <a:pathLst>
                    <a:path w="739140" h="281940">
                      <a:moveTo>
                        <a:pt x="739140" y="0"/>
                      </a:moveTo>
                      <a:lnTo>
                        <a:pt x="495300" y="251460"/>
                      </a:lnTo>
                      <a:lnTo>
                        <a:pt x="251460" y="99060"/>
                      </a:lnTo>
                      <a:lnTo>
                        <a:pt x="0" y="281940"/>
                      </a:lnTo>
                    </a:path>
                  </a:pathLst>
                </a:custGeom>
                <a:noFill/>
                <a:ln w="28575" cap="flat" cmpd="sng" algn="ctr">
                  <a:solidFill>
                    <a:srgbClr val="FFFFFF"/>
                  </a:solidFill>
                  <a:prstDash val="solid"/>
                  <a:round/>
                  <a:headEnd type="arrow"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0" i="0" u="none" strike="noStrike" kern="0" cap="none" spc="0" normalizeH="0" baseline="0" noProof="0" dirty="0" smtClean="0">
                    <a:ln>
                      <a:noFill/>
                    </a:ln>
                    <a:solidFill>
                      <a:sysClr val="window" lastClr="FFFFFF"/>
                    </a:solidFill>
                    <a:effectLst/>
                    <a:uLnTx/>
                    <a:uFillTx/>
                    <a:latin typeface="Arial Narrow" panose="020B0606020202030204" pitchFamily="34" charset="0"/>
                  </a:endParaRPr>
                </a:p>
              </p:txBody>
            </p:sp>
          </p:grpSp>
          <p:grpSp>
            <p:nvGrpSpPr>
              <p:cNvPr id="67" name="Group 66"/>
              <p:cNvGrpSpPr/>
              <p:nvPr/>
            </p:nvGrpSpPr>
            <p:grpSpPr>
              <a:xfrm>
                <a:off x="1220304" y="3792350"/>
                <a:ext cx="1039031" cy="715699"/>
                <a:chOff x="216000" y="3857920"/>
                <a:chExt cx="1039031" cy="880116"/>
              </a:xfrm>
            </p:grpSpPr>
            <p:sp>
              <p:nvSpPr>
                <p:cNvPr id="81" name="Round Diagonal Corner Rectangle 80"/>
                <p:cNvSpPr/>
                <p:nvPr/>
              </p:nvSpPr>
              <p:spPr>
                <a:xfrm flipH="1">
                  <a:off x="349037" y="3857920"/>
                  <a:ext cx="784225" cy="784225"/>
                </a:xfrm>
                <a:prstGeom prst="round2DiagRect">
                  <a:avLst>
                    <a:gd name="adj1" fmla="val 0"/>
                    <a:gd name="adj2" fmla="val 0"/>
                  </a:avLst>
                </a:prstGeom>
                <a:solidFill>
                  <a:srgbClr val="0098C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9F958F">
                        <a:lumMod val="50000"/>
                      </a:srgbClr>
                    </a:solidFill>
                    <a:effectLst/>
                    <a:uLnTx/>
                    <a:uFillTx/>
                    <a:latin typeface="Arial Narrow" panose="020B0606020202030204" pitchFamily="34" charset="0"/>
                  </a:endParaRPr>
                </a:p>
              </p:txBody>
            </p:sp>
            <p:sp>
              <p:nvSpPr>
                <p:cNvPr id="82" name="Rectangle 81"/>
                <p:cNvSpPr/>
                <p:nvPr/>
              </p:nvSpPr>
              <p:spPr>
                <a:xfrm>
                  <a:off x="216000" y="4190067"/>
                  <a:ext cx="1039031" cy="547969"/>
                </a:xfrm>
                <a:prstGeom prst="rect">
                  <a:avLst/>
                </a:prstGeom>
              </p:spPr>
              <p:txBody>
                <a:bodyPr wrap="square">
                  <a:spAutoFit/>
                </a:bodyPr>
                <a:lstStyle/>
                <a:p>
                  <a:pPr lvl="0" algn="ctr"/>
                  <a:r>
                    <a:rPr lang="en-US" sz="1050" b="1" dirty="0">
                      <a:solidFill>
                        <a:schemeClr val="bg1"/>
                      </a:solidFill>
                      <a:latin typeface="Arial Narrow" panose="020B0606020202030204" pitchFamily="34" charset="0"/>
                    </a:rPr>
                    <a:t>KEDB Hit </a:t>
                  </a:r>
                  <a:endParaRPr lang="en-US" sz="1050" b="1" dirty="0" smtClean="0">
                    <a:solidFill>
                      <a:schemeClr val="bg1"/>
                    </a:solidFill>
                    <a:latin typeface="Arial Narrow" panose="020B0606020202030204" pitchFamily="34" charset="0"/>
                  </a:endParaRPr>
                </a:p>
                <a:p>
                  <a:pPr lvl="0" algn="ctr"/>
                  <a:r>
                    <a:rPr lang="en-US" sz="1050" b="1" dirty="0" smtClean="0">
                      <a:solidFill>
                        <a:schemeClr val="bg1"/>
                      </a:solidFill>
                      <a:latin typeface="Arial Narrow" panose="020B0606020202030204" pitchFamily="34" charset="0"/>
                    </a:rPr>
                    <a:t>Rate</a:t>
                  </a:r>
                  <a:endParaRPr lang="en-US" sz="1050" b="1" dirty="0">
                    <a:solidFill>
                      <a:schemeClr val="bg1"/>
                    </a:solidFill>
                    <a:latin typeface="Arial Narrow" panose="020B0606020202030204" pitchFamily="34" charset="0"/>
                  </a:endParaRPr>
                </a:p>
              </p:txBody>
            </p:sp>
          </p:grpSp>
          <p:pic>
            <p:nvPicPr>
              <p:cNvPr id="68" name="Picture 2"/>
              <p:cNvPicPr>
                <a:picLocks noChangeAspect="1" noChangeArrowheads="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604027" y="3798307"/>
                <a:ext cx="274320" cy="3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372635" y="4456961"/>
                <a:ext cx="1781175" cy="280564"/>
              </a:xfrm>
              <a:prstGeom prst="rect">
                <a:avLst/>
              </a:prstGeom>
              <a:noFill/>
            </p:spPr>
            <p:txBody>
              <a:bodyPr wrap="square" rtlCol="0">
                <a:spAutoFit/>
              </a:bodyPr>
              <a:lstStyle/>
              <a:p>
                <a:pPr algn="ctr"/>
                <a:r>
                  <a:rPr lang="en-US" sz="1100" b="1" dirty="0" smtClean="0">
                    <a:solidFill>
                      <a:schemeClr val="tx2">
                        <a:lumMod val="50000"/>
                      </a:schemeClr>
                    </a:solidFill>
                    <a:latin typeface="Arial Narrow" panose="020B0606020202030204" pitchFamily="34" charset="0"/>
                  </a:rPr>
                  <a:t>Lean/KANBAN</a:t>
                </a:r>
              </a:p>
            </p:txBody>
          </p:sp>
          <p:grpSp>
            <p:nvGrpSpPr>
              <p:cNvPr id="70" name="Group 69"/>
              <p:cNvGrpSpPr/>
              <p:nvPr/>
            </p:nvGrpSpPr>
            <p:grpSpPr>
              <a:xfrm>
                <a:off x="311250" y="4762798"/>
                <a:ext cx="1039031" cy="744273"/>
                <a:chOff x="235050" y="3857920"/>
                <a:chExt cx="1039031" cy="915255"/>
              </a:xfrm>
            </p:grpSpPr>
            <p:sp>
              <p:nvSpPr>
                <p:cNvPr id="79" name="Round Diagonal Corner Rectangle 78"/>
                <p:cNvSpPr/>
                <p:nvPr/>
              </p:nvSpPr>
              <p:spPr>
                <a:xfrm flipH="1">
                  <a:off x="349037" y="3857920"/>
                  <a:ext cx="784225" cy="784225"/>
                </a:xfrm>
                <a:prstGeom prst="round2DiagRect">
                  <a:avLst>
                    <a:gd name="adj1" fmla="val 0"/>
                    <a:gd name="adj2" fmla="val 0"/>
                  </a:avLst>
                </a:prstGeom>
                <a:solidFill>
                  <a:srgbClr val="0098C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9F958F">
                        <a:lumMod val="50000"/>
                      </a:srgbClr>
                    </a:solidFill>
                    <a:effectLst/>
                    <a:uLnTx/>
                    <a:uFillTx/>
                    <a:latin typeface="Arial Narrow" panose="020B0606020202030204" pitchFamily="34" charset="0"/>
                  </a:endParaRPr>
                </a:p>
              </p:txBody>
            </p:sp>
            <p:sp>
              <p:nvSpPr>
                <p:cNvPr id="80" name="Rectangle 79"/>
                <p:cNvSpPr/>
                <p:nvPr/>
              </p:nvSpPr>
              <p:spPr>
                <a:xfrm>
                  <a:off x="235050" y="4225206"/>
                  <a:ext cx="1039031" cy="547969"/>
                </a:xfrm>
                <a:prstGeom prst="rect">
                  <a:avLst/>
                </a:prstGeom>
              </p:spPr>
              <p:txBody>
                <a:bodyPr wrap="square">
                  <a:spAutoFit/>
                </a:bodyPr>
                <a:lstStyle/>
                <a:p>
                  <a:pPr lvl="0" algn="ctr"/>
                  <a:r>
                    <a:rPr lang="en-US" sz="1050" b="1" dirty="0">
                      <a:solidFill>
                        <a:schemeClr val="bg1"/>
                      </a:solidFill>
                      <a:latin typeface="Arial Narrow" panose="020B0606020202030204" pitchFamily="34" charset="0"/>
                    </a:rPr>
                    <a:t>I</a:t>
                  </a:r>
                  <a:r>
                    <a:rPr lang="en-US" sz="1050" b="1" dirty="0" smtClean="0">
                      <a:solidFill>
                        <a:schemeClr val="bg1"/>
                      </a:solidFill>
                      <a:latin typeface="Arial Narrow" panose="020B0606020202030204" pitchFamily="34" charset="0"/>
                    </a:rPr>
                    <a:t>dle </a:t>
                  </a:r>
                  <a:r>
                    <a:rPr lang="en-US" sz="1050" b="1" dirty="0">
                      <a:solidFill>
                        <a:schemeClr val="bg1"/>
                      </a:solidFill>
                      <a:latin typeface="Arial Narrow" panose="020B0606020202030204" pitchFamily="34" charset="0"/>
                    </a:rPr>
                    <a:t>time for Batch Run</a:t>
                  </a:r>
                </a:p>
              </p:txBody>
            </p:sp>
          </p:grpSp>
          <p:grpSp>
            <p:nvGrpSpPr>
              <p:cNvPr id="71" name="Group 70"/>
              <p:cNvGrpSpPr/>
              <p:nvPr/>
            </p:nvGrpSpPr>
            <p:grpSpPr>
              <a:xfrm>
                <a:off x="1210779" y="4773429"/>
                <a:ext cx="1039031" cy="725223"/>
                <a:chOff x="206475" y="3857920"/>
                <a:chExt cx="1039031" cy="891827"/>
              </a:xfrm>
            </p:grpSpPr>
            <p:sp>
              <p:nvSpPr>
                <p:cNvPr id="77" name="Round Diagonal Corner Rectangle 76"/>
                <p:cNvSpPr/>
                <p:nvPr/>
              </p:nvSpPr>
              <p:spPr>
                <a:xfrm flipH="1">
                  <a:off x="349037" y="3857920"/>
                  <a:ext cx="784225" cy="784225"/>
                </a:xfrm>
                <a:prstGeom prst="round2DiagRect">
                  <a:avLst>
                    <a:gd name="adj1" fmla="val 0"/>
                    <a:gd name="adj2" fmla="val 0"/>
                  </a:avLst>
                </a:prstGeom>
                <a:solidFill>
                  <a:srgbClr val="0098C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9F958F">
                        <a:lumMod val="50000"/>
                      </a:srgbClr>
                    </a:solidFill>
                    <a:effectLst/>
                    <a:uLnTx/>
                    <a:uFillTx/>
                    <a:latin typeface="Arial Narrow" panose="020B0606020202030204" pitchFamily="34" charset="0"/>
                  </a:endParaRPr>
                </a:p>
              </p:txBody>
            </p:sp>
            <p:sp>
              <p:nvSpPr>
                <p:cNvPr id="78" name="Rectangle 77"/>
                <p:cNvSpPr/>
                <p:nvPr/>
              </p:nvSpPr>
              <p:spPr>
                <a:xfrm>
                  <a:off x="206475" y="4201779"/>
                  <a:ext cx="1039031" cy="547968"/>
                </a:xfrm>
                <a:prstGeom prst="rect">
                  <a:avLst/>
                </a:prstGeom>
              </p:spPr>
              <p:txBody>
                <a:bodyPr wrap="square">
                  <a:spAutoFit/>
                </a:bodyPr>
                <a:lstStyle/>
                <a:p>
                  <a:pPr lvl="0" algn="ctr"/>
                  <a:r>
                    <a:rPr lang="en-US" sz="1050" b="1" dirty="0" smtClean="0">
                      <a:solidFill>
                        <a:schemeClr val="bg1"/>
                      </a:solidFill>
                      <a:latin typeface="Arial Narrow" panose="020B0606020202030204" pitchFamily="34" charset="0"/>
                    </a:rPr>
                    <a:t>Rework </a:t>
                  </a:r>
                </a:p>
                <a:p>
                  <a:pPr lvl="0" algn="ctr"/>
                  <a:r>
                    <a:rPr lang="en-US" sz="1050" b="1" dirty="0" smtClean="0">
                      <a:solidFill>
                        <a:schemeClr val="bg1"/>
                      </a:solidFill>
                      <a:latin typeface="Arial Narrow" panose="020B0606020202030204" pitchFamily="34" charset="0"/>
                    </a:rPr>
                    <a:t>effort</a:t>
                  </a:r>
                  <a:endParaRPr lang="en-US" sz="1050" b="1" dirty="0">
                    <a:solidFill>
                      <a:schemeClr val="bg1"/>
                    </a:solidFill>
                    <a:latin typeface="Arial Narrow" panose="020B0606020202030204" pitchFamily="34" charset="0"/>
                  </a:endParaRPr>
                </a:p>
              </p:txBody>
            </p:sp>
          </p:grpSp>
          <p:sp>
            <p:nvSpPr>
              <p:cNvPr id="72" name="Freeform 754"/>
              <p:cNvSpPr/>
              <p:nvPr/>
            </p:nvSpPr>
            <p:spPr>
              <a:xfrm>
                <a:off x="590553" y="4799322"/>
                <a:ext cx="457200" cy="274320"/>
              </a:xfrm>
              <a:custGeom>
                <a:avLst/>
                <a:gdLst>
                  <a:gd name="f0" fmla="val 10800000"/>
                  <a:gd name="f1" fmla="val 5400000"/>
                  <a:gd name="f2" fmla="val 180"/>
                  <a:gd name="f3" fmla="val w"/>
                  <a:gd name="f4" fmla="val h"/>
                  <a:gd name="f5" fmla="val 0"/>
                  <a:gd name="f6" fmla="val 193"/>
                  <a:gd name="f7" fmla="val 122"/>
                  <a:gd name="f8" fmla="val 109"/>
                  <a:gd name="f9" fmla="val 116"/>
                  <a:gd name="f10" fmla="val 187"/>
                  <a:gd name="f11" fmla="val 179"/>
                  <a:gd name="f12" fmla="val 13"/>
                  <a:gd name="f13" fmla="val 6"/>
                  <a:gd name="f14" fmla="val 175"/>
                  <a:gd name="f15" fmla="val 17"/>
                  <a:gd name="f16" fmla="val 94"/>
                  <a:gd name="f17" fmla="val 126"/>
                  <a:gd name="f18" fmla="val 32"/>
                  <a:gd name="f19" fmla="val 37"/>
                  <a:gd name="f20" fmla="val 41"/>
                  <a:gd name="f21" fmla="val 117"/>
                  <a:gd name="f22" fmla="val 112"/>
                  <a:gd name="f23" fmla="val 108"/>
                  <a:gd name="f24" fmla="val 28"/>
                  <a:gd name="f25" fmla="val 24"/>
                  <a:gd name="f26" fmla="val 90"/>
                  <a:gd name="f27" fmla="val 68"/>
                  <a:gd name="f28" fmla="val 74"/>
                  <a:gd name="f29" fmla="val 85"/>
                  <a:gd name="f30" fmla="val 78"/>
                  <a:gd name="f31" fmla="val 80"/>
                  <a:gd name="f32" fmla="val 75"/>
                  <a:gd name="f33" fmla="val 70"/>
                  <a:gd name="f34" fmla="val 63"/>
                  <a:gd name="f35" fmla="val 59"/>
                  <a:gd name="f36" fmla="val 60"/>
                  <a:gd name="f37" fmla="val 120"/>
                  <a:gd name="f38" fmla="val 50"/>
                  <a:gd name="f39" fmla="val 121"/>
                  <a:gd name="f40" fmla="val 123"/>
                  <a:gd name="f41" fmla="val 49"/>
                  <a:gd name="f42" fmla="val 129"/>
                  <a:gd name="f43" fmla="val 57"/>
                  <a:gd name="f44" fmla="val 134"/>
                  <a:gd name="f45" fmla="val 54"/>
                  <a:gd name="f46" fmla="val 130"/>
                  <a:gd name="f47" fmla="val 45"/>
                  <a:gd name="f48" fmla="val 131"/>
                  <a:gd name="f49" fmla="val 44"/>
                  <a:gd name="f50" fmla="val 132"/>
                  <a:gd name="f51" fmla="val 43"/>
                  <a:gd name="f52" fmla="val 42"/>
                  <a:gd name="f53" fmla="val 142"/>
                  <a:gd name="f54" fmla="val 144"/>
                  <a:gd name="f55" fmla="val 38"/>
                  <a:gd name="f56" fmla="val 135"/>
                  <a:gd name="f57" fmla="val 33"/>
                  <a:gd name="f58" fmla="val 31"/>
                  <a:gd name="f59" fmla="val 30"/>
                  <a:gd name="f60" fmla="val 143"/>
                  <a:gd name="f61" fmla="val 25"/>
                  <a:gd name="f62" fmla="val 141"/>
                  <a:gd name="f63" fmla="val 20"/>
                  <a:gd name="f64" fmla="val 22"/>
                  <a:gd name="f65" fmla="val 21"/>
                  <a:gd name="f66" fmla="val 19"/>
                  <a:gd name="f67" fmla="val 10"/>
                  <a:gd name="f68" fmla="val 128"/>
                  <a:gd name="f69" fmla="val 7"/>
                  <a:gd name="f70" fmla="val 15"/>
                  <a:gd name="f71" fmla="val 119"/>
                  <a:gd name="f72" fmla="val 118"/>
                  <a:gd name="f73" fmla="val 114"/>
                  <a:gd name="f74" fmla="val 5"/>
                  <a:gd name="f75" fmla="val 16"/>
                  <a:gd name="f76" fmla="val 18"/>
                  <a:gd name="f77" fmla="val 107"/>
                  <a:gd name="f78" fmla="val 98"/>
                  <a:gd name="f79" fmla="val 101"/>
                  <a:gd name="f80" fmla="val 26"/>
                  <a:gd name="f81" fmla="val 100"/>
                  <a:gd name="f82" fmla="val 27"/>
                  <a:gd name="f83" fmla="val 91"/>
                  <a:gd name="f84" fmla="val 36"/>
                  <a:gd name="f85" fmla="val 39"/>
                  <a:gd name="f86" fmla="val 40"/>
                  <a:gd name="f87" fmla="val 102"/>
                  <a:gd name="f88" fmla="val 96"/>
                  <a:gd name="f89" fmla="val 99"/>
                  <a:gd name="f90" fmla="val 52"/>
                  <a:gd name="f91" fmla="val 110"/>
                  <a:gd name="f92" fmla="val 103"/>
                  <a:gd name="f93" fmla="val 61"/>
                  <a:gd name="f94" fmla="val 104"/>
                  <a:gd name="f95" fmla="val 64"/>
                  <a:gd name="f96" fmla="val 113"/>
                  <a:gd name="f97" fmla="val 66"/>
                  <a:gd name="f98" fmla="val 71"/>
                  <a:gd name="f99" fmla="val 73"/>
                  <a:gd name="f100" fmla="val 77"/>
                  <a:gd name="f101" fmla="val 83"/>
                  <a:gd name="f102" fmla="val 88"/>
                  <a:gd name="f103" fmla="val 84"/>
                  <a:gd name="f104" fmla="val 97"/>
                  <a:gd name="f105" fmla="val 86"/>
                  <a:gd name="f106" fmla="val 87"/>
                  <a:gd name="f107" fmla="val 92"/>
                  <a:gd name="f108" fmla="val 76"/>
                  <a:gd name="f109" fmla="val 72"/>
                  <a:gd name="f110" fmla="val 62"/>
                  <a:gd name="f111" fmla="val 56"/>
                  <a:gd name="f112" fmla="val 47"/>
                  <a:gd name="f113" fmla="val 51"/>
                  <a:gd name="f114" fmla="val 35"/>
                  <a:gd name="f115" fmla="+- 0 0 -90"/>
                  <a:gd name="f116" fmla="*/ f3 1 193"/>
                  <a:gd name="f117" fmla="*/ f4 1 122"/>
                  <a:gd name="f118" fmla="val f5"/>
                  <a:gd name="f119" fmla="val f6"/>
                  <a:gd name="f120" fmla="val f7"/>
                  <a:gd name="f121" fmla="*/ f115 f0 1"/>
                  <a:gd name="f122" fmla="+- f120 0 f118"/>
                  <a:gd name="f123" fmla="+- f119 0 f118"/>
                  <a:gd name="f124" fmla="*/ f121 1 f2"/>
                  <a:gd name="f125" fmla="*/ f123 1 193"/>
                  <a:gd name="f126" fmla="*/ f122 1 122"/>
                  <a:gd name="f127" fmla="+- f124 0 f1"/>
                  <a:gd name="f128" fmla="*/ 179 1 f125"/>
                  <a:gd name="f129" fmla="*/ 122 1 f126"/>
                  <a:gd name="f130" fmla="*/ 0 1 f125"/>
                  <a:gd name="f131" fmla="*/ 109 1 f126"/>
                  <a:gd name="f132" fmla="*/ 175 1 f125"/>
                  <a:gd name="f133" fmla="*/ 0 1 f126"/>
                  <a:gd name="f134" fmla="*/ 17 1 f125"/>
                  <a:gd name="f135" fmla="*/ 94 1 f126"/>
                  <a:gd name="f136" fmla="*/ 117 1 f125"/>
                  <a:gd name="f137" fmla="*/ 41 1 f126"/>
                  <a:gd name="f138" fmla="*/ 24 1 f126"/>
                  <a:gd name="f139" fmla="*/ 90 1 f125"/>
                  <a:gd name="f140" fmla="*/ 68 1 f126"/>
                  <a:gd name="f141" fmla="*/ 70 1 f125"/>
                  <a:gd name="f142" fmla="*/ 120 1 f125"/>
                  <a:gd name="f143" fmla="*/ 50 1 f126"/>
                  <a:gd name="f144" fmla="*/ 123 1 f125"/>
                  <a:gd name="f145" fmla="*/ 49 1 f126"/>
                  <a:gd name="f146" fmla="*/ 134 1 f125"/>
                  <a:gd name="f147" fmla="*/ 54 1 f126"/>
                  <a:gd name="f148" fmla="*/ 132 1 f125"/>
                  <a:gd name="f149" fmla="*/ 42 1 f126"/>
                  <a:gd name="f150" fmla="*/ 144 1 f125"/>
                  <a:gd name="f151" fmla="*/ 38 1 f126"/>
                  <a:gd name="f152" fmla="*/ 135 1 f125"/>
                  <a:gd name="f153" fmla="*/ 30 1 f126"/>
                  <a:gd name="f154" fmla="*/ 141 1 f125"/>
                  <a:gd name="f155" fmla="*/ 20 1 f126"/>
                  <a:gd name="f156" fmla="*/ 129 1 f125"/>
                  <a:gd name="f157" fmla="*/ 19 1 f126"/>
                  <a:gd name="f158" fmla="*/ 128 1 f125"/>
                  <a:gd name="f159" fmla="*/ 7 1 f126"/>
                  <a:gd name="f160" fmla="*/ 118 1 f125"/>
                  <a:gd name="f161" fmla="*/ 15 1 f126"/>
                  <a:gd name="f162" fmla="*/ 109 1 f125"/>
                  <a:gd name="f163" fmla="*/ 6 1 f126"/>
                  <a:gd name="f164" fmla="*/ 107 1 f125"/>
                  <a:gd name="f165" fmla="*/ 18 1 f126"/>
                  <a:gd name="f166" fmla="*/ 94 1 f125"/>
                  <a:gd name="f167" fmla="*/ 100 1 f125"/>
                  <a:gd name="f168" fmla="*/ 28 1 f126"/>
                  <a:gd name="f169" fmla="*/ 91 1 f125"/>
                  <a:gd name="f170" fmla="*/ 36 1 f126"/>
                  <a:gd name="f171" fmla="*/ 102 1 f125"/>
                  <a:gd name="f172" fmla="*/ 99 1 f125"/>
                  <a:gd name="f173" fmla="*/ 52 1 f126"/>
                  <a:gd name="f174" fmla="*/ 110 1 f125"/>
                  <a:gd name="f175" fmla="*/ 104 1 f125"/>
                  <a:gd name="f176" fmla="*/ 64 1 f126"/>
                  <a:gd name="f177" fmla="*/ 113 1 f125"/>
                  <a:gd name="f178" fmla="*/ 71 1 f126"/>
                  <a:gd name="f179" fmla="*/ 103 1 f125"/>
                  <a:gd name="f180" fmla="*/ 77 1 f126"/>
                  <a:gd name="f181" fmla="*/ 108 1 f125"/>
                  <a:gd name="f182" fmla="*/ 88 1 f126"/>
                  <a:gd name="f183" fmla="*/ 96 1 f125"/>
                  <a:gd name="f184" fmla="*/ 87 1 f126"/>
                  <a:gd name="f185" fmla="*/ 99 1 f126"/>
                  <a:gd name="f186" fmla="*/ 84 1 f125"/>
                  <a:gd name="f187" fmla="*/ 92 1 f126"/>
                  <a:gd name="f188" fmla="*/ 77 1 f125"/>
                  <a:gd name="f189" fmla="*/ 102 1 f126"/>
                  <a:gd name="f190" fmla="*/ 72 1 f125"/>
                  <a:gd name="f191" fmla="*/ 91 1 f126"/>
                  <a:gd name="f192" fmla="*/ 61 1 f125"/>
                  <a:gd name="f193" fmla="*/ 96 1 f126"/>
                  <a:gd name="f194" fmla="*/ 62 1 f125"/>
                  <a:gd name="f195" fmla="*/ 84 1 f126"/>
                  <a:gd name="f196" fmla="*/ 50 1 f125"/>
                  <a:gd name="f197" fmla="*/ 83 1 f126"/>
                  <a:gd name="f198" fmla="*/ 56 1 f125"/>
                  <a:gd name="f199" fmla="*/ 73 1 f126"/>
                  <a:gd name="f200" fmla="*/ 47 1 f125"/>
                  <a:gd name="f201" fmla="*/ 66 1 f126"/>
                  <a:gd name="f202" fmla="*/ 57 1 f125"/>
                  <a:gd name="f203" fmla="*/ 60 1 f126"/>
                  <a:gd name="f204" fmla="*/ 52 1 f125"/>
                  <a:gd name="f205" fmla="*/ 64 1 f125"/>
                  <a:gd name="f206" fmla="*/ 66 1 f125"/>
                  <a:gd name="f207" fmla="*/ 76 1 f125"/>
                  <a:gd name="f208" fmla="*/ 44 1 f126"/>
                  <a:gd name="f209" fmla="*/ 83 1 f125"/>
                  <a:gd name="f210" fmla="*/ 35 1 f126"/>
                  <a:gd name="f211" fmla="*/ 88 1 f125"/>
                  <a:gd name="f212" fmla="*/ 45 1 f126"/>
                  <a:gd name="f213" fmla="*/ f119 1 f125"/>
                  <a:gd name="f214" fmla="*/ f120 1 f126"/>
                  <a:gd name="f215" fmla="*/ f130 f116 1"/>
                  <a:gd name="f216" fmla="*/ f213 f116 1"/>
                  <a:gd name="f217" fmla="*/ f214 f117 1"/>
                  <a:gd name="f218" fmla="*/ f133 f117 1"/>
                  <a:gd name="f219" fmla="*/ f128 f116 1"/>
                  <a:gd name="f220" fmla="*/ f129 f117 1"/>
                  <a:gd name="f221" fmla="*/ f131 f117 1"/>
                  <a:gd name="f222" fmla="*/ f132 f116 1"/>
                  <a:gd name="f223" fmla="*/ f134 f116 1"/>
                  <a:gd name="f224" fmla="*/ f135 f117 1"/>
                  <a:gd name="f225" fmla="*/ f136 f116 1"/>
                  <a:gd name="f226" fmla="*/ f137 f117 1"/>
                  <a:gd name="f227" fmla="*/ f138 f117 1"/>
                  <a:gd name="f228" fmla="*/ f139 f116 1"/>
                  <a:gd name="f229" fmla="*/ f140 f117 1"/>
                  <a:gd name="f230" fmla="*/ f141 f116 1"/>
                  <a:gd name="f231" fmla="*/ f142 f116 1"/>
                  <a:gd name="f232" fmla="*/ f143 f117 1"/>
                  <a:gd name="f233" fmla="*/ f144 f116 1"/>
                  <a:gd name="f234" fmla="*/ f145 f117 1"/>
                  <a:gd name="f235" fmla="*/ f146 f116 1"/>
                  <a:gd name="f236" fmla="*/ f147 f117 1"/>
                  <a:gd name="f237" fmla="*/ f148 f116 1"/>
                  <a:gd name="f238" fmla="*/ f149 f117 1"/>
                  <a:gd name="f239" fmla="*/ f150 f116 1"/>
                  <a:gd name="f240" fmla="*/ f151 f117 1"/>
                  <a:gd name="f241" fmla="*/ f152 f116 1"/>
                  <a:gd name="f242" fmla="*/ f153 f117 1"/>
                  <a:gd name="f243" fmla="*/ f154 f116 1"/>
                  <a:gd name="f244" fmla="*/ f155 f117 1"/>
                  <a:gd name="f245" fmla="*/ f156 f116 1"/>
                  <a:gd name="f246" fmla="*/ f157 f117 1"/>
                  <a:gd name="f247" fmla="*/ f158 f116 1"/>
                  <a:gd name="f248" fmla="*/ f159 f117 1"/>
                  <a:gd name="f249" fmla="*/ f160 f116 1"/>
                  <a:gd name="f250" fmla="*/ f161 f117 1"/>
                  <a:gd name="f251" fmla="*/ f162 f116 1"/>
                  <a:gd name="f252" fmla="*/ f163 f117 1"/>
                  <a:gd name="f253" fmla="*/ f164 f116 1"/>
                  <a:gd name="f254" fmla="*/ f165 f117 1"/>
                  <a:gd name="f255" fmla="*/ f166 f116 1"/>
                  <a:gd name="f256" fmla="*/ f167 f116 1"/>
                  <a:gd name="f257" fmla="*/ f168 f117 1"/>
                  <a:gd name="f258" fmla="*/ f169 f116 1"/>
                  <a:gd name="f259" fmla="*/ f170 f117 1"/>
                  <a:gd name="f260" fmla="*/ f171 f116 1"/>
                  <a:gd name="f261" fmla="*/ f172 f116 1"/>
                  <a:gd name="f262" fmla="*/ f173 f117 1"/>
                  <a:gd name="f263" fmla="*/ f174 f116 1"/>
                  <a:gd name="f264" fmla="*/ f175 f116 1"/>
                  <a:gd name="f265" fmla="*/ f176 f117 1"/>
                  <a:gd name="f266" fmla="*/ f177 f116 1"/>
                  <a:gd name="f267" fmla="*/ f178 f117 1"/>
                  <a:gd name="f268" fmla="*/ f179 f116 1"/>
                  <a:gd name="f269" fmla="*/ f180 f117 1"/>
                  <a:gd name="f270" fmla="*/ f181 f116 1"/>
                  <a:gd name="f271" fmla="*/ f182 f117 1"/>
                  <a:gd name="f272" fmla="*/ f183 f116 1"/>
                  <a:gd name="f273" fmla="*/ f184 f117 1"/>
                  <a:gd name="f274" fmla="*/ f185 f117 1"/>
                  <a:gd name="f275" fmla="*/ f186 f116 1"/>
                  <a:gd name="f276" fmla="*/ f187 f117 1"/>
                  <a:gd name="f277" fmla="*/ f188 f116 1"/>
                  <a:gd name="f278" fmla="*/ f189 f117 1"/>
                  <a:gd name="f279" fmla="*/ f190 f116 1"/>
                  <a:gd name="f280" fmla="*/ f191 f117 1"/>
                  <a:gd name="f281" fmla="*/ f192 f116 1"/>
                  <a:gd name="f282" fmla="*/ f193 f117 1"/>
                  <a:gd name="f283" fmla="*/ f194 f116 1"/>
                  <a:gd name="f284" fmla="*/ f195 f117 1"/>
                  <a:gd name="f285" fmla="*/ f196 f116 1"/>
                  <a:gd name="f286" fmla="*/ f197 f117 1"/>
                  <a:gd name="f287" fmla="*/ f198 f116 1"/>
                  <a:gd name="f288" fmla="*/ f199 f117 1"/>
                  <a:gd name="f289" fmla="*/ f200 f116 1"/>
                  <a:gd name="f290" fmla="*/ f201 f117 1"/>
                  <a:gd name="f291" fmla="*/ f202 f116 1"/>
                  <a:gd name="f292" fmla="*/ f203 f117 1"/>
                  <a:gd name="f293" fmla="*/ f204 f116 1"/>
                  <a:gd name="f294" fmla="*/ f205 f116 1"/>
                  <a:gd name="f295" fmla="*/ f206 f116 1"/>
                  <a:gd name="f296" fmla="*/ f207 f116 1"/>
                  <a:gd name="f297" fmla="*/ f208 f117 1"/>
                  <a:gd name="f298" fmla="*/ f209 f116 1"/>
                  <a:gd name="f299" fmla="*/ f210 f117 1"/>
                  <a:gd name="f300" fmla="*/ f211 f116 1"/>
                  <a:gd name="f301" fmla="*/ f212 f117 1"/>
                </a:gdLst>
                <a:ahLst/>
                <a:cxnLst>
                  <a:cxn ang="3cd4">
                    <a:pos x="hc" y="t"/>
                  </a:cxn>
                  <a:cxn ang="0">
                    <a:pos x="r" y="vc"/>
                  </a:cxn>
                  <a:cxn ang="cd4">
                    <a:pos x="hc" y="b"/>
                  </a:cxn>
                  <a:cxn ang="cd2">
                    <a:pos x="l" y="vc"/>
                  </a:cxn>
                  <a:cxn ang="f127">
                    <a:pos x="f219" y="f220"/>
                  </a:cxn>
                  <a:cxn ang="f127">
                    <a:pos x="f215" y="f221"/>
                  </a:cxn>
                  <a:cxn ang="f127">
                    <a:pos x="f222" y="f218"/>
                  </a:cxn>
                  <a:cxn ang="f127">
                    <a:pos x="f223" y="f224"/>
                  </a:cxn>
                  <a:cxn ang="f127">
                    <a:pos x="f225" y="f226"/>
                  </a:cxn>
                  <a:cxn ang="f127">
                    <a:pos x="f225" y="f227"/>
                  </a:cxn>
                  <a:cxn ang="f127">
                    <a:pos x="f228" y="f229"/>
                  </a:cxn>
                  <a:cxn ang="f127">
                    <a:pos x="f230" y="f229"/>
                  </a:cxn>
                  <a:cxn ang="f127">
                    <a:pos x="f228" y="f229"/>
                  </a:cxn>
                  <a:cxn ang="f127">
                    <a:pos x="f231" y="f232"/>
                  </a:cxn>
                  <a:cxn ang="f127">
                    <a:pos x="f233" y="f234"/>
                  </a:cxn>
                  <a:cxn ang="f127">
                    <a:pos x="f235" y="f236"/>
                  </a:cxn>
                  <a:cxn ang="f127">
                    <a:pos x="f237" y="f238"/>
                  </a:cxn>
                  <a:cxn ang="f127">
                    <a:pos x="f239" y="f240"/>
                  </a:cxn>
                  <a:cxn ang="f127">
                    <a:pos x="f241" y="f242"/>
                  </a:cxn>
                  <a:cxn ang="f127">
                    <a:pos x="f243" y="f244"/>
                  </a:cxn>
                  <a:cxn ang="f127">
                    <a:pos x="f245" y="f246"/>
                  </a:cxn>
                  <a:cxn ang="f127">
                    <a:pos x="f247" y="f248"/>
                  </a:cxn>
                  <a:cxn ang="f127">
                    <a:pos x="f249" y="f250"/>
                  </a:cxn>
                  <a:cxn ang="f127">
                    <a:pos x="f251" y="f252"/>
                  </a:cxn>
                  <a:cxn ang="f127">
                    <a:pos x="f253" y="f254"/>
                  </a:cxn>
                  <a:cxn ang="f127">
                    <a:pos x="f255" y="f254"/>
                  </a:cxn>
                  <a:cxn ang="f127">
                    <a:pos x="f256" y="f257"/>
                  </a:cxn>
                  <a:cxn ang="f127">
                    <a:pos x="f258" y="f259"/>
                  </a:cxn>
                  <a:cxn ang="f127">
                    <a:pos x="f260" y="f226"/>
                  </a:cxn>
                  <a:cxn ang="f127">
                    <a:pos x="f261" y="f262"/>
                  </a:cxn>
                  <a:cxn ang="f127">
                    <a:pos x="f263" y="f236"/>
                  </a:cxn>
                  <a:cxn ang="f127">
                    <a:pos x="f264" y="f265"/>
                  </a:cxn>
                  <a:cxn ang="f127">
                    <a:pos x="f266" y="f267"/>
                  </a:cxn>
                  <a:cxn ang="f127">
                    <a:pos x="f268" y="f269"/>
                  </a:cxn>
                  <a:cxn ang="f127">
                    <a:pos x="f270" y="f271"/>
                  </a:cxn>
                  <a:cxn ang="f127">
                    <a:pos x="f272" y="f273"/>
                  </a:cxn>
                  <a:cxn ang="f127">
                    <a:pos x="f255" y="f274"/>
                  </a:cxn>
                  <a:cxn ang="f127">
                    <a:pos x="f275" y="f276"/>
                  </a:cxn>
                  <a:cxn ang="f127">
                    <a:pos x="f277" y="f278"/>
                  </a:cxn>
                  <a:cxn ang="f127">
                    <a:pos x="f279" y="f280"/>
                  </a:cxn>
                  <a:cxn ang="f127">
                    <a:pos x="f281" y="f282"/>
                  </a:cxn>
                  <a:cxn ang="f127">
                    <a:pos x="f283" y="f284"/>
                  </a:cxn>
                  <a:cxn ang="f127">
                    <a:pos x="f285" y="f286"/>
                  </a:cxn>
                  <a:cxn ang="f127">
                    <a:pos x="f287" y="f288"/>
                  </a:cxn>
                  <a:cxn ang="f127">
                    <a:pos x="f289" y="f290"/>
                  </a:cxn>
                  <a:cxn ang="f127">
                    <a:pos x="f291" y="f292"/>
                  </a:cxn>
                  <a:cxn ang="f127">
                    <a:pos x="f293" y="f234"/>
                  </a:cxn>
                  <a:cxn ang="f127">
                    <a:pos x="f294" y="f232"/>
                  </a:cxn>
                  <a:cxn ang="f127">
                    <a:pos x="f295" y="f240"/>
                  </a:cxn>
                  <a:cxn ang="f127">
                    <a:pos x="f296" y="f297"/>
                  </a:cxn>
                  <a:cxn ang="f127">
                    <a:pos x="f298" y="f299"/>
                  </a:cxn>
                  <a:cxn ang="f127">
                    <a:pos x="f300" y="f301"/>
                  </a:cxn>
                </a:cxnLst>
                <a:rect l="f215" t="f218" r="f216" b="f217"/>
                <a:pathLst>
                  <a:path w="193" h="122">
                    <a:moveTo>
                      <a:pt x="f6" y="f8"/>
                    </a:moveTo>
                    <a:cubicBezTo>
                      <a:pt x="f6" y="f9"/>
                      <a:pt x="f10" y="f7"/>
                      <a:pt x="f11" y="f7"/>
                    </a:cubicBezTo>
                    <a:cubicBezTo>
                      <a:pt x="f12" y="f7"/>
                      <a:pt x="f12" y="f7"/>
                      <a:pt x="f12" y="f7"/>
                    </a:cubicBezTo>
                    <a:cubicBezTo>
                      <a:pt x="f13" y="f7"/>
                      <a:pt x="f5" y="f9"/>
                      <a:pt x="f5" y="f8"/>
                    </a:cubicBezTo>
                    <a:cubicBezTo>
                      <a:pt x="f14" y="f8"/>
                      <a:pt x="f14" y="f8"/>
                      <a:pt x="f14" y="f8"/>
                    </a:cubicBezTo>
                    <a:cubicBezTo>
                      <a:pt x="f14" y="f5"/>
                      <a:pt x="f14" y="f5"/>
                      <a:pt x="f14" y="f5"/>
                    </a:cubicBezTo>
                    <a:cubicBezTo>
                      <a:pt x="f15" y="f5"/>
                      <a:pt x="f15" y="f5"/>
                      <a:pt x="f15" y="f5"/>
                    </a:cubicBezTo>
                    <a:cubicBezTo>
                      <a:pt x="f15" y="f16"/>
                      <a:pt x="f15" y="f16"/>
                      <a:pt x="f15" y="f16"/>
                    </a:cubicBezTo>
                    <a:moveTo>
                      <a:pt x="f17" y="f18"/>
                    </a:moveTo>
                    <a:cubicBezTo>
                      <a:pt x="f17" y="f19"/>
                      <a:pt x="f7" y="f20"/>
                      <a:pt x="f21" y="f20"/>
                    </a:cubicBezTo>
                    <a:cubicBezTo>
                      <a:pt x="f22" y="f20"/>
                      <a:pt x="f23" y="f19"/>
                      <a:pt x="f23" y="f18"/>
                    </a:cubicBezTo>
                    <a:cubicBezTo>
                      <a:pt x="f23" y="f24"/>
                      <a:pt x="f22" y="f25"/>
                      <a:pt x="f21" y="f25"/>
                    </a:cubicBezTo>
                    <a:cubicBezTo>
                      <a:pt x="f7" y="f25"/>
                      <a:pt x="f17" y="f24"/>
                      <a:pt x="f17" y="f18"/>
                    </a:cubicBezTo>
                    <a:close/>
                    <a:moveTo>
                      <a:pt x="f26" y="f27"/>
                    </a:moveTo>
                    <a:cubicBezTo>
                      <a:pt x="f26" y="f28"/>
                      <a:pt x="f29" y="f30"/>
                      <a:pt x="f31" y="f30"/>
                    </a:cubicBezTo>
                    <a:cubicBezTo>
                      <a:pt x="f32" y="f30"/>
                      <a:pt x="f33" y="f28"/>
                      <a:pt x="f33" y="f27"/>
                    </a:cubicBezTo>
                    <a:cubicBezTo>
                      <a:pt x="f33" y="f34"/>
                      <a:pt x="f32" y="f35"/>
                      <a:pt x="f31" y="f35"/>
                    </a:cubicBezTo>
                    <a:cubicBezTo>
                      <a:pt x="f29" y="f35"/>
                      <a:pt x="f26" y="f34"/>
                      <a:pt x="f26" y="f27"/>
                    </a:cubicBezTo>
                    <a:close/>
                    <a:moveTo>
                      <a:pt x="f9" y="f36"/>
                    </a:moveTo>
                    <a:cubicBezTo>
                      <a:pt x="f37" y="f38"/>
                      <a:pt x="f37" y="f38"/>
                      <a:pt x="f37" y="f38"/>
                    </a:cubicBezTo>
                    <a:cubicBezTo>
                      <a:pt x="f37" y="f38"/>
                      <a:pt x="f39" y="f38"/>
                      <a:pt x="f39" y="f38"/>
                    </a:cubicBezTo>
                    <a:cubicBezTo>
                      <a:pt x="f7" y="f38"/>
                      <a:pt x="f7" y="f38"/>
                      <a:pt x="f40" y="f41"/>
                    </a:cubicBezTo>
                    <a:cubicBezTo>
                      <a:pt x="f42" y="f43"/>
                      <a:pt x="f42" y="f43"/>
                      <a:pt x="f42" y="f43"/>
                    </a:cubicBezTo>
                    <a:cubicBezTo>
                      <a:pt x="f44" y="f45"/>
                      <a:pt x="f44" y="f45"/>
                      <a:pt x="f44" y="f45"/>
                    </a:cubicBezTo>
                    <a:cubicBezTo>
                      <a:pt x="f46" y="f47"/>
                      <a:pt x="f46" y="f47"/>
                      <a:pt x="f46" y="f47"/>
                    </a:cubicBezTo>
                    <a:cubicBezTo>
                      <a:pt x="f48" y="f49"/>
                      <a:pt x="f50" y="f51"/>
                      <a:pt x="f50" y="f52"/>
                    </a:cubicBezTo>
                    <a:cubicBezTo>
                      <a:pt x="f53" y="f51"/>
                      <a:pt x="f53" y="f51"/>
                      <a:pt x="f53" y="f51"/>
                    </a:cubicBezTo>
                    <a:cubicBezTo>
                      <a:pt x="f54" y="f55"/>
                      <a:pt x="f54" y="f55"/>
                      <a:pt x="f54" y="f55"/>
                    </a:cubicBezTo>
                    <a:cubicBezTo>
                      <a:pt x="f56" y="f57"/>
                      <a:pt x="f56" y="f57"/>
                      <a:pt x="f56" y="f57"/>
                    </a:cubicBezTo>
                    <a:cubicBezTo>
                      <a:pt x="f56" y="f18"/>
                      <a:pt x="f56" y="f58"/>
                      <a:pt x="f56" y="f59"/>
                    </a:cubicBezTo>
                    <a:cubicBezTo>
                      <a:pt x="f60" y="f61"/>
                      <a:pt x="f60" y="f61"/>
                      <a:pt x="f60" y="f61"/>
                    </a:cubicBezTo>
                    <a:cubicBezTo>
                      <a:pt x="f62" y="f63"/>
                      <a:pt x="f62" y="f63"/>
                      <a:pt x="f62" y="f63"/>
                    </a:cubicBezTo>
                    <a:cubicBezTo>
                      <a:pt x="f50" y="f64"/>
                      <a:pt x="f50" y="f64"/>
                      <a:pt x="f50" y="f64"/>
                    </a:cubicBezTo>
                    <a:cubicBezTo>
                      <a:pt x="f48" y="f65"/>
                      <a:pt x="f46" y="f63"/>
                      <a:pt x="f42" y="f66"/>
                    </a:cubicBezTo>
                    <a:cubicBezTo>
                      <a:pt x="f50" y="f67"/>
                      <a:pt x="f50" y="f67"/>
                      <a:pt x="f50" y="f67"/>
                    </a:cubicBezTo>
                    <a:cubicBezTo>
                      <a:pt x="f68" y="f69"/>
                      <a:pt x="f68" y="f69"/>
                      <a:pt x="f68" y="f69"/>
                    </a:cubicBezTo>
                    <a:cubicBezTo>
                      <a:pt x="f39" y="f70"/>
                      <a:pt x="f39" y="f70"/>
                      <a:pt x="f39" y="f70"/>
                    </a:cubicBezTo>
                    <a:cubicBezTo>
                      <a:pt x="f37" y="f70"/>
                      <a:pt x="f71" y="f70"/>
                      <a:pt x="f72" y="f70"/>
                    </a:cubicBezTo>
                    <a:cubicBezTo>
                      <a:pt x="f73" y="f74"/>
                      <a:pt x="f73" y="f74"/>
                      <a:pt x="f73" y="f74"/>
                    </a:cubicBezTo>
                    <a:cubicBezTo>
                      <a:pt x="f8" y="f13"/>
                      <a:pt x="f8" y="f13"/>
                      <a:pt x="f8" y="f13"/>
                    </a:cubicBezTo>
                    <a:cubicBezTo>
                      <a:pt x="f8" y="f75"/>
                      <a:pt x="f8" y="f75"/>
                      <a:pt x="f8" y="f75"/>
                    </a:cubicBezTo>
                    <a:cubicBezTo>
                      <a:pt x="f23" y="f15"/>
                      <a:pt x="f23" y="f76"/>
                      <a:pt x="f77" y="f76"/>
                    </a:cubicBezTo>
                    <a:cubicBezTo>
                      <a:pt x="f78" y="f12"/>
                      <a:pt x="f78" y="f12"/>
                      <a:pt x="f78" y="f12"/>
                    </a:cubicBezTo>
                    <a:cubicBezTo>
                      <a:pt x="f16" y="f76"/>
                      <a:pt x="f16" y="f76"/>
                      <a:pt x="f16" y="f76"/>
                    </a:cubicBezTo>
                    <a:cubicBezTo>
                      <a:pt x="f79" y="f61"/>
                      <a:pt x="f79" y="f61"/>
                      <a:pt x="f79" y="f61"/>
                    </a:cubicBezTo>
                    <a:cubicBezTo>
                      <a:pt x="f79" y="f80"/>
                      <a:pt x="f81" y="f82"/>
                      <a:pt x="f81" y="f24"/>
                    </a:cubicBezTo>
                    <a:cubicBezTo>
                      <a:pt x="f26" y="f58"/>
                      <a:pt x="f26" y="f58"/>
                      <a:pt x="f26" y="f58"/>
                    </a:cubicBezTo>
                    <a:cubicBezTo>
                      <a:pt x="f83" y="f84"/>
                      <a:pt x="f83" y="f84"/>
                      <a:pt x="f83" y="f84"/>
                    </a:cubicBezTo>
                    <a:cubicBezTo>
                      <a:pt x="f79" y="f55"/>
                      <a:pt x="f79" y="f55"/>
                      <a:pt x="f79" y="f55"/>
                    </a:cubicBezTo>
                    <a:cubicBezTo>
                      <a:pt x="f79" y="f85"/>
                      <a:pt x="f79" y="f86"/>
                      <a:pt x="f87" y="f20"/>
                    </a:cubicBezTo>
                    <a:cubicBezTo>
                      <a:pt x="f88" y="f41"/>
                      <a:pt x="f88" y="f41"/>
                      <a:pt x="f88" y="f41"/>
                    </a:cubicBezTo>
                    <a:cubicBezTo>
                      <a:pt x="f89" y="f90"/>
                      <a:pt x="f89" y="f90"/>
                      <a:pt x="f89" y="f90"/>
                    </a:cubicBezTo>
                    <a:cubicBezTo>
                      <a:pt x="f23" y="f41"/>
                      <a:pt x="f23" y="f41"/>
                      <a:pt x="f23" y="f41"/>
                    </a:cubicBezTo>
                    <a:cubicBezTo>
                      <a:pt x="f91" y="f45"/>
                      <a:pt x="f91" y="f45"/>
                      <a:pt x="f91" y="f45"/>
                    </a:cubicBezTo>
                    <a:cubicBezTo>
                      <a:pt x="f92" y="f36"/>
                      <a:pt x="f92" y="f36"/>
                      <a:pt x="f92" y="f36"/>
                    </a:cubicBezTo>
                    <a:cubicBezTo>
                      <a:pt x="f92" y="f93"/>
                      <a:pt x="f94" y="f34"/>
                      <a:pt x="f94" y="f95"/>
                    </a:cubicBezTo>
                    <a:cubicBezTo>
                      <a:pt x="f96" y="f97"/>
                      <a:pt x="f96" y="f97"/>
                      <a:pt x="f96" y="f97"/>
                    </a:cubicBezTo>
                    <a:cubicBezTo>
                      <a:pt x="f96" y="f98"/>
                      <a:pt x="f96" y="f98"/>
                      <a:pt x="f96" y="f98"/>
                    </a:cubicBezTo>
                    <a:cubicBezTo>
                      <a:pt x="f94" y="f99"/>
                      <a:pt x="f94" y="f99"/>
                      <a:pt x="f94" y="f99"/>
                    </a:cubicBezTo>
                    <a:cubicBezTo>
                      <a:pt x="f94" y="f28"/>
                      <a:pt x="f92" y="f32"/>
                      <a:pt x="f92" y="f100"/>
                    </a:cubicBezTo>
                    <a:cubicBezTo>
                      <a:pt x="f91" y="f101"/>
                      <a:pt x="f91" y="f101"/>
                      <a:pt x="f91" y="f101"/>
                    </a:cubicBezTo>
                    <a:cubicBezTo>
                      <a:pt x="f23" y="f102"/>
                      <a:pt x="f23" y="f102"/>
                      <a:pt x="f23" y="f102"/>
                    </a:cubicBezTo>
                    <a:cubicBezTo>
                      <a:pt x="f89" y="f103"/>
                      <a:pt x="f89" y="f103"/>
                      <a:pt x="f89" y="f103"/>
                    </a:cubicBezTo>
                    <a:cubicBezTo>
                      <a:pt x="f78" y="f29"/>
                      <a:pt x="f104" y="f105"/>
                      <a:pt x="f88" y="f106"/>
                    </a:cubicBezTo>
                    <a:cubicBezTo>
                      <a:pt x="f89" y="f88"/>
                      <a:pt x="f89" y="f88"/>
                      <a:pt x="f89" y="f88"/>
                    </a:cubicBezTo>
                    <a:cubicBezTo>
                      <a:pt x="f16" y="f89"/>
                      <a:pt x="f16" y="f89"/>
                      <a:pt x="f16" y="f89"/>
                    </a:cubicBezTo>
                    <a:cubicBezTo>
                      <a:pt x="f102" y="f83"/>
                      <a:pt x="f102" y="f83"/>
                      <a:pt x="f102" y="f83"/>
                    </a:cubicBezTo>
                    <a:cubicBezTo>
                      <a:pt x="f106" y="f107"/>
                      <a:pt x="f105" y="f107"/>
                      <a:pt x="f103" y="f107"/>
                    </a:cubicBezTo>
                    <a:cubicBezTo>
                      <a:pt x="f101" y="f87"/>
                      <a:pt x="f101" y="f87"/>
                      <a:pt x="f101" y="f87"/>
                    </a:cubicBezTo>
                    <a:cubicBezTo>
                      <a:pt x="f100" y="f87"/>
                      <a:pt x="f100" y="f87"/>
                      <a:pt x="f100" y="f87"/>
                    </a:cubicBezTo>
                    <a:cubicBezTo>
                      <a:pt x="f108" y="f107"/>
                      <a:pt x="f108" y="f107"/>
                      <a:pt x="f108" y="f107"/>
                    </a:cubicBezTo>
                    <a:cubicBezTo>
                      <a:pt x="f28" y="f107"/>
                      <a:pt x="f99" y="f107"/>
                      <a:pt x="f109" y="f83"/>
                    </a:cubicBezTo>
                    <a:cubicBezTo>
                      <a:pt x="f97" y="f89"/>
                      <a:pt x="f97" y="f89"/>
                      <a:pt x="f97" y="f89"/>
                    </a:cubicBezTo>
                    <a:cubicBezTo>
                      <a:pt x="f93" y="f88"/>
                      <a:pt x="f93" y="f88"/>
                      <a:pt x="f93" y="f88"/>
                    </a:cubicBezTo>
                    <a:cubicBezTo>
                      <a:pt x="f95" y="f106"/>
                      <a:pt x="f95" y="f106"/>
                      <a:pt x="f95" y="f106"/>
                    </a:cubicBezTo>
                    <a:cubicBezTo>
                      <a:pt x="f34" y="f105"/>
                      <a:pt x="f110" y="f29"/>
                      <a:pt x="f110" y="f103"/>
                    </a:cubicBezTo>
                    <a:cubicBezTo>
                      <a:pt x="f90" y="f102"/>
                      <a:pt x="f90" y="f102"/>
                      <a:pt x="f90" y="f102"/>
                    </a:cubicBezTo>
                    <a:cubicBezTo>
                      <a:pt x="f38" y="f101"/>
                      <a:pt x="f38" y="f101"/>
                      <a:pt x="f38" y="f101"/>
                    </a:cubicBezTo>
                    <a:cubicBezTo>
                      <a:pt x="f43" y="f100"/>
                      <a:pt x="f43" y="f100"/>
                      <a:pt x="f43" y="f100"/>
                    </a:cubicBezTo>
                    <a:cubicBezTo>
                      <a:pt x="f43" y="f32"/>
                      <a:pt x="f111" y="f28"/>
                      <a:pt x="f111" y="f99"/>
                    </a:cubicBezTo>
                    <a:cubicBezTo>
                      <a:pt x="f112" y="f98"/>
                      <a:pt x="f112" y="f98"/>
                      <a:pt x="f112" y="f98"/>
                    </a:cubicBezTo>
                    <a:cubicBezTo>
                      <a:pt x="f112" y="f97"/>
                      <a:pt x="f112" y="f97"/>
                      <a:pt x="f112" y="f97"/>
                    </a:cubicBezTo>
                    <a:cubicBezTo>
                      <a:pt x="f111" y="f95"/>
                      <a:pt x="f111" y="f95"/>
                      <a:pt x="f111" y="f95"/>
                    </a:cubicBezTo>
                    <a:cubicBezTo>
                      <a:pt x="f111" y="f34"/>
                      <a:pt x="f43" y="f93"/>
                      <a:pt x="f43" y="f36"/>
                    </a:cubicBezTo>
                    <a:cubicBezTo>
                      <a:pt x="f38" y="f45"/>
                      <a:pt x="f38" y="f45"/>
                      <a:pt x="f38" y="f45"/>
                    </a:cubicBezTo>
                    <a:cubicBezTo>
                      <a:pt x="f90" y="f41"/>
                      <a:pt x="f90" y="f41"/>
                      <a:pt x="f90" y="f41"/>
                    </a:cubicBezTo>
                    <a:cubicBezTo>
                      <a:pt x="f110" y="f90"/>
                      <a:pt x="f110" y="f90"/>
                      <a:pt x="f110" y="f90"/>
                    </a:cubicBezTo>
                    <a:cubicBezTo>
                      <a:pt x="f110" y="f113"/>
                      <a:pt x="f34" y="f38"/>
                      <a:pt x="f95" y="f38"/>
                    </a:cubicBezTo>
                    <a:cubicBezTo>
                      <a:pt x="f93" y="f86"/>
                      <a:pt x="f93" y="f86"/>
                      <a:pt x="f93" y="f86"/>
                    </a:cubicBezTo>
                    <a:cubicBezTo>
                      <a:pt x="f97" y="f55"/>
                      <a:pt x="f97" y="f55"/>
                      <a:pt x="f97" y="f55"/>
                    </a:cubicBezTo>
                    <a:cubicBezTo>
                      <a:pt x="f109" y="f47"/>
                      <a:pt x="f109" y="f47"/>
                      <a:pt x="f109" y="f47"/>
                    </a:cubicBezTo>
                    <a:cubicBezTo>
                      <a:pt x="f99" y="f47"/>
                      <a:pt x="f28" y="f49"/>
                      <a:pt x="f108" y="f49"/>
                    </a:cubicBezTo>
                    <a:cubicBezTo>
                      <a:pt x="f100" y="f114"/>
                      <a:pt x="f100" y="f114"/>
                      <a:pt x="f100" y="f114"/>
                    </a:cubicBezTo>
                    <a:cubicBezTo>
                      <a:pt x="f101" y="f114"/>
                      <a:pt x="f101" y="f114"/>
                      <a:pt x="f101" y="f114"/>
                    </a:cubicBezTo>
                    <a:cubicBezTo>
                      <a:pt x="f103" y="f49"/>
                      <a:pt x="f103" y="f49"/>
                      <a:pt x="f103" y="f49"/>
                    </a:cubicBezTo>
                    <a:cubicBezTo>
                      <a:pt x="f105" y="f49"/>
                      <a:pt x="f106" y="f47"/>
                      <a:pt x="f102" y="f47"/>
                    </a:cubicBezTo>
                  </a:path>
                </a:pathLst>
              </a:custGeom>
              <a:noFill/>
              <a:ln w="19046">
                <a:solidFill>
                  <a:srgbClr val="FFFFFF"/>
                </a:solidFill>
                <a:prstDash val="solid"/>
                <a:round/>
              </a:ln>
            </p:spPr>
            <p:txBody>
              <a:bodyPr vert="horz" wrap="square" lIns="91440" tIns="45720" rIns="91440" bIns="4572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solidFill>
                    <a:srgbClr val="263147"/>
                  </a:solidFill>
                  <a:uFillTx/>
                  <a:latin typeface="Arial Narrow" panose="020B0606020202030204" pitchFamily="34" charset="0"/>
                </a:endParaRPr>
              </a:p>
            </p:txBody>
          </p:sp>
          <p:grpSp>
            <p:nvGrpSpPr>
              <p:cNvPr id="73" name="Groupe 383"/>
              <p:cNvGrpSpPr/>
              <p:nvPr/>
            </p:nvGrpSpPr>
            <p:grpSpPr>
              <a:xfrm>
                <a:off x="1649747" y="4807337"/>
                <a:ext cx="182880" cy="274320"/>
                <a:chOff x="2328839" y="560189"/>
                <a:chExt cx="214313" cy="333374"/>
              </a:xfrm>
            </p:grpSpPr>
            <p:sp>
              <p:nvSpPr>
                <p:cNvPr id="75" name="Freeform 87"/>
                <p:cNvSpPr>
                  <a:spLocks/>
                </p:cNvSpPr>
                <p:nvPr/>
              </p:nvSpPr>
              <p:spPr bwMode="auto">
                <a:xfrm>
                  <a:off x="2328839" y="560189"/>
                  <a:ext cx="214313" cy="180975"/>
                </a:xfrm>
                <a:custGeom>
                  <a:avLst/>
                  <a:gdLst/>
                  <a:ahLst/>
                  <a:cxnLst>
                    <a:cxn ang="0">
                      <a:pos x="64" y="90"/>
                    </a:cxn>
                    <a:cxn ang="0">
                      <a:pos x="0" y="45"/>
                    </a:cxn>
                    <a:cxn ang="0">
                      <a:pos x="64" y="0"/>
                    </a:cxn>
                    <a:cxn ang="0">
                      <a:pos x="64" y="26"/>
                    </a:cxn>
                    <a:cxn ang="0">
                      <a:pos x="64" y="26"/>
                    </a:cxn>
                    <a:cxn ang="0">
                      <a:pos x="88" y="26"/>
                    </a:cxn>
                    <a:cxn ang="0">
                      <a:pos x="88" y="26"/>
                    </a:cxn>
                    <a:cxn ang="0">
                      <a:pos x="96" y="26"/>
                    </a:cxn>
                    <a:cxn ang="0">
                      <a:pos x="104" y="29"/>
                    </a:cxn>
                    <a:cxn ang="0">
                      <a:pos x="111" y="31"/>
                    </a:cxn>
                    <a:cxn ang="0">
                      <a:pos x="119" y="36"/>
                    </a:cxn>
                    <a:cxn ang="0">
                      <a:pos x="125" y="41"/>
                    </a:cxn>
                    <a:cxn ang="0">
                      <a:pos x="130" y="49"/>
                    </a:cxn>
                    <a:cxn ang="0">
                      <a:pos x="134" y="58"/>
                    </a:cxn>
                    <a:cxn ang="0">
                      <a:pos x="135" y="68"/>
                    </a:cxn>
                    <a:cxn ang="0">
                      <a:pos x="135" y="68"/>
                    </a:cxn>
                    <a:cxn ang="0">
                      <a:pos x="134" y="76"/>
                    </a:cxn>
                    <a:cxn ang="0">
                      <a:pos x="131" y="83"/>
                    </a:cxn>
                    <a:cxn ang="0">
                      <a:pos x="129" y="91"/>
                    </a:cxn>
                    <a:cxn ang="0">
                      <a:pos x="125" y="97"/>
                    </a:cxn>
                    <a:cxn ang="0">
                      <a:pos x="120" y="104"/>
                    </a:cxn>
                    <a:cxn ang="0">
                      <a:pos x="116" y="109"/>
                    </a:cxn>
                    <a:cxn ang="0">
                      <a:pos x="112" y="111"/>
                    </a:cxn>
                    <a:cxn ang="0">
                      <a:pos x="109" y="114"/>
                    </a:cxn>
                    <a:cxn ang="0">
                      <a:pos x="109" y="114"/>
                    </a:cxn>
                    <a:cxn ang="0">
                      <a:pos x="109" y="100"/>
                    </a:cxn>
                    <a:cxn ang="0">
                      <a:pos x="109" y="90"/>
                    </a:cxn>
                    <a:cxn ang="0">
                      <a:pos x="109" y="82"/>
                    </a:cxn>
                    <a:cxn ang="0">
                      <a:pos x="109" y="82"/>
                    </a:cxn>
                    <a:cxn ang="0">
                      <a:pos x="107" y="78"/>
                    </a:cxn>
                    <a:cxn ang="0">
                      <a:pos x="105" y="73"/>
                    </a:cxn>
                    <a:cxn ang="0">
                      <a:pos x="102" y="69"/>
                    </a:cxn>
                    <a:cxn ang="0">
                      <a:pos x="99" y="67"/>
                    </a:cxn>
                    <a:cxn ang="0">
                      <a:pos x="92" y="66"/>
                    </a:cxn>
                    <a:cxn ang="0">
                      <a:pos x="86" y="64"/>
                    </a:cxn>
                    <a:cxn ang="0">
                      <a:pos x="64" y="64"/>
                    </a:cxn>
                  </a:cxnLst>
                  <a:rect l="0" t="0" r="r" b="b"/>
                  <a:pathLst>
                    <a:path w="135" h="114">
                      <a:moveTo>
                        <a:pt x="64" y="90"/>
                      </a:moveTo>
                      <a:lnTo>
                        <a:pt x="0" y="45"/>
                      </a:lnTo>
                      <a:lnTo>
                        <a:pt x="64" y="0"/>
                      </a:lnTo>
                      <a:lnTo>
                        <a:pt x="64" y="26"/>
                      </a:lnTo>
                      <a:lnTo>
                        <a:pt x="64" y="26"/>
                      </a:lnTo>
                      <a:lnTo>
                        <a:pt x="88" y="26"/>
                      </a:lnTo>
                      <a:lnTo>
                        <a:pt x="88" y="26"/>
                      </a:lnTo>
                      <a:lnTo>
                        <a:pt x="96" y="26"/>
                      </a:lnTo>
                      <a:lnTo>
                        <a:pt x="104" y="29"/>
                      </a:lnTo>
                      <a:lnTo>
                        <a:pt x="111" y="31"/>
                      </a:lnTo>
                      <a:lnTo>
                        <a:pt x="119" y="36"/>
                      </a:lnTo>
                      <a:lnTo>
                        <a:pt x="125" y="41"/>
                      </a:lnTo>
                      <a:lnTo>
                        <a:pt x="130" y="49"/>
                      </a:lnTo>
                      <a:lnTo>
                        <a:pt x="134" y="58"/>
                      </a:lnTo>
                      <a:lnTo>
                        <a:pt x="135" y="68"/>
                      </a:lnTo>
                      <a:lnTo>
                        <a:pt x="135" y="68"/>
                      </a:lnTo>
                      <a:lnTo>
                        <a:pt x="134" y="76"/>
                      </a:lnTo>
                      <a:lnTo>
                        <a:pt x="131" y="83"/>
                      </a:lnTo>
                      <a:lnTo>
                        <a:pt x="129" y="91"/>
                      </a:lnTo>
                      <a:lnTo>
                        <a:pt x="125" y="97"/>
                      </a:lnTo>
                      <a:lnTo>
                        <a:pt x="120" y="104"/>
                      </a:lnTo>
                      <a:lnTo>
                        <a:pt x="116" y="109"/>
                      </a:lnTo>
                      <a:lnTo>
                        <a:pt x="112" y="111"/>
                      </a:lnTo>
                      <a:lnTo>
                        <a:pt x="109" y="114"/>
                      </a:lnTo>
                      <a:lnTo>
                        <a:pt x="109" y="114"/>
                      </a:lnTo>
                      <a:lnTo>
                        <a:pt x="109" y="100"/>
                      </a:lnTo>
                      <a:lnTo>
                        <a:pt x="109" y="90"/>
                      </a:lnTo>
                      <a:lnTo>
                        <a:pt x="109" y="82"/>
                      </a:lnTo>
                      <a:lnTo>
                        <a:pt x="109" y="82"/>
                      </a:lnTo>
                      <a:lnTo>
                        <a:pt x="107" y="78"/>
                      </a:lnTo>
                      <a:lnTo>
                        <a:pt x="105" y="73"/>
                      </a:lnTo>
                      <a:lnTo>
                        <a:pt x="102" y="69"/>
                      </a:lnTo>
                      <a:lnTo>
                        <a:pt x="99" y="67"/>
                      </a:lnTo>
                      <a:lnTo>
                        <a:pt x="92" y="66"/>
                      </a:lnTo>
                      <a:lnTo>
                        <a:pt x="86" y="64"/>
                      </a:lnTo>
                      <a:lnTo>
                        <a:pt x="64" y="64"/>
                      </a:lnTo>
                    </a:path>
                  </a:pathLst>
                </a:custGeom>
                <a:noFill/>
                <a:ln w="190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Narrow" panose="020B0606020202030204" pitchFamily="34" charset="0"/>
                  </a:endParaRPr>
                </a:p>
              </p:txBody>
            </p:sp>
            <p:sp>
              <p:nvSpPr>
                <p:cNvPr id="76" name="Freeform 88"/>
                <p:cNvSpPr>
                  <a:spLocks/>
                </p:cNvSpPr>
                <p:nvPr/>
              </p:nvSpPr>
              <p:spPr bwMode="auto">
                <a:xfrm>
                  <a:off x="2328839" y="714176"/>
                  <a:ext cx="214313" cy="179387"/>
                </a:xfrm>
                <a:custGeom>
                  <a:avLst/>
                  <a:gdLst/>
                  <a:ahLst/>
                  <a:cxnLst>
                    <a:cxn ang="0">
                      <a:pos x="71" y="23"/>
                    </a:cxn>
                    <a:cxn ang="0">
                      <a:pos x="135" y="69"/>
                    </a:cxn>
                    <a:cxn ang="0">
                      <a:pos x="71" y="113"/>
                    </a:cxn>
                    <a:cxn ang="0">
                      <a:pos x="71" y="88"/>
                    </a:cxn>
                    <a:cxn ang="0">
                      <a:pos x="71" y="88"/>
                    </a:cxn>
                    <a:cxn ang="0">
                      <a:pos x="47" y="88"/>
                    </a:cxn>
                    <a:cxn ang="0">
                      <a:pos x="47" y="88"/>
                    </a:cxn>
                    <a:cxn ang="0">
                      <a:pos x="39" y="88"/>
                    </a:cxn>
                    <a:cxn ang="0">
                      <a:pos x="31" y="85"/>
                    </a:cxn>
                    <a:cxn ang="0">
                      <a:pos x="24" y="81"/>
                    </a:cxn>
                    <a:cxn ang="0">
                      <a:pos x="17" y="78"/>
                    </a:cxn>
                    <a:cxn ang="0">
                      <a:pos x="10" y="71"/>
                    </a:cxn>
                    <a:cxn ang="0">
                      <a:pos x="5" y="64"/>
                    </a:cxn>
                    <a:cxn ang="0">
                      <a:pos x="1" y="56"/>
                    </a:cxn>
                    <a:cxn ang="0">
                      <a:pos x="0" y="46"/>
                    </a:cxn>
                    <a:cxn ang="0">
                      <a:pos x="0" y="46"/>
                    </a:cxn>
                    <a:cxn ang="0">
                      <a:pos x="1" y="38"/>
                    </a:cxn>
                    <a:cxn ang="0">
                      <a:pos x="4" y="29"/>
                    </a:cxn>
                    <a:cxn ang="0">
                      <a:pos x="6" y="22"/>
                    </a:cxn>
                    <a:cxn ang="0">
                      <a:pos x="10" y="15"/>
                    </a:cxn>
                    <a:cxn ang="0">
                      <a:pos x="15" y="10"/>
                    </a:cxn>
                    <a:cxn ang="0">
                      <a:pos x="19" y="5"/>
                    </a:cxn>
                    <a:cxn ang="0">
                      <a:pos x="24" y="2"/>
                    </a:cxn>
                    <a:cxn ang="0">
                      <a:pos x="26" y="0"/>
                    </a:cxn>
                    <a:cxn ang="0">
                      <a:pos x="26" y="0"/>
                    </a:cxn>
                    <a:cxn ang="0">
                      <a:pos x="26" y="14"/>
                    </a:cxn>
                    <a:cxn ang="0">
                      <a:pos x="26" y="24"/>
                    </a:cxn>
                    <a:cxn ang="0">
                      <a:pos x="26" y="31"/>
                    </a:cxn>
                    <a:cxn ang="0">
                      <a:pos x="26" y="31"/>
                    </a:cxn>
                    <a:cxn ang="0">
                      <a:pos x="28" y="34"/>
                    </a:cxn>
                    <a:cxn ang="0">
                      <a:pos x="30" y="41"/>
                    </a:cxn>
                    <a:cxn ang="0">
                      <a:pos x="33" y="43"/>
                    </a:cxn>
                    <a:cxn ang="0">
                      <a:pos x="36" y="46"/>
                    </a:cxn>
                    <a:cxn ang="0">
                      <a:pos x="43" y="48"/>
                    </a:cxn>
                    <a:cxn ang="0">
                      <a:pos x="49" y="50"/>
                    </a:cxn>
                    <a:cxn ang="0">
                      <a:pos x="71" y="50"/>
                    </a:cxn>
                  </a:cxnLst>
                  <a:rect l="0" t="0" r="r" b="b"/>
                  <a:pathLst>
                    <a:path w="135" h="113">
                      <a:moveTo>
                        <a:pt x="71" y="23"/>
                      </a:moveTo>
                      <a:lnTo>
                        <a:pt x="135" y="69"/>
                      </a:lnTo>
                      <a:lnTo>
                        <a:pt x="71" y="113"/>
                      </a:lnTo>
                      <a:lnTo>
                        <a:pt x="71" y="88"/>
                      </a:lnTo>
                      <a:lnTo>
                        <a:pt x="71" y="88"/>
                      </a:lnTo>
                      <a:lnTo>
                        <a:pt x="47" y="88"/>
                      </a:lnTo>
                      <a:lnTo>
                        <a:pt x="47" y="88"/>
                      </a:lnTo>
                      <a:lnTo>
                        <a:pt x="39" y="88"/>
                      </a:lnTo>
                      <a:lnTo>
                        <a:pt x="31" y="85"/>
                      </a:lnTo>
                      <a:lnTo>
                        <a:pt x="24" y="81"/>
                      </a:lnTo>
                      <a:lnTo>
                        <a:pt x="17" y="78"/>
                      </a:lnTo>
                      <a:lnTo>
                        <a:pt x="10" y="71"/>
                      </a:lnTo>
                      <a:lnTo>
                        <a:pt x="5" y="64"/>
                      </a:lnTo>
                      <a:lnTo>
                        <a:pt x="1" y="56"/>
                      </a:lnTo>
                      <a:lnTo>
                        <a:pt x="0" y="46"/>
                      </a:lnTo>
                      <a:lnTo>
                        <a:pt x="0" y="46"/>
                      </a:lnTo>
                      <a:lnTo>
                        <a:pt x="1" y="38"/>
                      </a:lnTo>
                      <a:lnTo>
                        <a:pt x="4" y="29"/>
                      </a:lnTo>
                      <a:lnTo>
                        <a:pt x="6" y="22"/>
                      </a:lnTo>
                      <a:lnTo>
                        <a:pt x="10" y="15"/>
                      </a:lnTo>
                      <a:lnTo>
                        <a:pt x="15" y="10"/>
                      </a:lnTo>
                      <a:lnTo>
                        <a:pt x="19" y="5"/>
                      </a:lnTo>
                      <a:lnTo>
                        <a:pt x="24" y="2"/>
                      </a:lnTo>
                      <a:lnTo>
                        <a:pt x="26" y="0"/>
                      </a:lnTo>
                      <a:lnTo>
                        <a:pt x="26" y="0"/>
                      </a:lnTo>
                      <a:lnTo>
                        <a:pt x="26" y="14"/>
                      </a:lnTo>
                      <a:lnTo>
                        <a:pt x="26" y="24"/>
                      </a:lnTo>
                      <a:lnTo>
                        <a:pt x="26" y="31"/>
                      </a:lnTo>
                      <a:lnTo>
                        <a:pt x="26" y="31"/>
                      </a:lnTo>
                      <a:lnTo>
                        <a:pt x="28" y="34"/>
                      </a:lnTo>
                      <a:lnTo>
                        <a:pt x="30" y="41"/>
                      </a:lnTo>
                      <a:lnTo>
                        <a:pt x="33" y="43"/>
                      </a:lnTo>
                      <a:lnTo>
                        <a:pt x="36" y="46"/>
                      </a:lnTo>
                      <a:lnTo>
                        <a:pt x="43" y="48"/>
                      </a:lnTo>
                      <a:lnTo>
                        <a:pt x="49" y="50"/>
                      </a:lnTo>
                      <a:lnTo>
                        <a:pt x="71" y="50"/>
                      </a:lnTo>
                    </a:path>
                  </a:pathLst>
                </a:custGeom>
                <a:noFill/>
                <a:ln w="190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Narrow" panose="020B0606020202030204" pitchFamily="34" charset="0"/>
                  </a:endParaRPr>
                </a:p>
              </p:txBody>
            </p:sp>
          </p:grpSp>
          <p:sp>
            <p:nvSpPr>
              <p:cNvPr id="74" name="TextBox 73"/>
              <p:cNvSpPr txBox="1"/>
              <p:nvPr/>
            </p:nvSpPr>
            <p:spPr>
              <a:xfrm>
                <a:off x="504154" y="3193428"/>
                <a:ext cx="1568645" cy="330076"/>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Sample KPIs</a:t>
                </a:r>
              </a:p>
            </p:txBody>
          </p:sp>
        </p:grpSp>
      </p:grpSp>
    </p:spTree>
    <p:extLst>
      <p:ext uri="{BB962C8B-B14F-4D97-AF65-F5344CB8AC3E}">
        <p14:creationId xmlns:p14="http://schemas.microsoft.com/office/powerpoint/2010/main" val="3546656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We will start with the following </a:t>
            </a:r>
            <a:r>
              <a:rPr lang="en-US" sz="2400" dirty="0" smtClean="0"/>
              <a:t>current SLAs </a:t>
            </a:r>
            <a:r>
              <a:rPr lang="en-US" sz="2400" dirty="0"/>
              <a:t>for </a:t>
            </a:r>
            <a:r>
              <a:rPr lang="en-US" sz="2400" dirty="0" smtClean="0"/>
              <a:t>production support, service requests and minor modifications and continue to enhance to </a:t>
            </a:r>
            <a:r>
              <a:rPr lang="en-US" sz="2400" dirty="0"/>
              <a:t>meet the business goals</a:t>
            </a:r>
            <a:endParaRPr lang="en-GB" sz="2400" dirty="0"/>
          </a:p>
        </p:txBody>
      </p:sp>
      <p:graphicFrame>
        <p:nvGraphicFramePr>
          <p:cNvPr id="3" name="Table 2"/>
          <p:cNvGraphicFramePr>
            <a:graphicFrameLocks noGrp="1"/>
          </p:cNvGraphicFramePr>
          <p:nvPr>
            <p:extLst>
              <p:ext uri="{D42A27DB-BD31-4B8C-83A1-F6EECF244321}">
                <p14:modId xmlns:p14="http://schemas.microsoft.com/office/powerpoint/2010/main" val="2371979813"/>
              </p:ext>
            </p:extLst>
          </p:nvPr>
        </p:nvGraphicFramePr>
        <p:xfrm>
          <a:off x="303214" y="1377950"/>
          <a:ext cx="11506201" cy="2641564"/>
        </p:xfrm>
        <a:graphic>
          <a:graphicData uri="http://schemas.openxmlformats.org/drawingml/2006/table">
            <a:tbl>
              <a:tblPr firstRow="1" bandRow="1">
                <a:tableStyleId>{7DF18680-E054-41AD-8BC1-D1AEF772440D}</a:tableStyleId>
              </a:tblPr>
              <a:tblGrid>
                <a:gridCol w="1324865"/>
                <a:gridCol w="4627756"/>
                <a:gridCol w="1388395"/>
                <a:gridCol w="1388395"/>
                <a:gridCol w="1388395"/>
                <a:gridCol w="1388395"/>
              </a:tblGrid>
              <a:tr h="308320">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smtClean="0">
                          <a:solidFill>
                            <a:schemeClr val="bg1"/>
                          </a:solidFill>
                          <a:effectLst/>
                          <a:latin typeface="Arial Narrow" panose="020B0606020202030204" pitchFamily="34" charset="0"/>
                          <a:cs typeface="Arial" pitchFamily="34" charset="0"/>
                        </a:rPr>
                        <a:t>Priority</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c>
                  <a:txBody>
                    <a:bodyPr/>
                    <a:lstStyle/>
                    <a:p>
                      <a:pPr algn="ctr" fontAlgn="b"/>
                      <a:r>
                        <a:rPr lang="en-US" sz="1400" b="1" i="0" u="none" strike="noStrike" dirty="0" smtClean="0">
                          <a:solidFill>
                            <a:schemeClr val="bg1"/>
                          </a:solidFill>
                          <a:effectLst/>
                          <a:latin typeface="Arial Narrow" panose="020B0606020202030204" pitchFamily="34" charset="0"/>
                          <a:cs typeface="Arial" pitchFamily="34" charset="0"/>
                        </a:rPr>
                        <a:t>Priority definition</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smtClean="0">
                          <a:solidFill>
                            <a:schemeClr val="bg1"/>
                          </a:solidFill>
                          <a:effectLst/>
                          <a:latin typeface="Arial Narrow" panose="020B0606020202030204" pitchFamily="34" charset="0"/>
                          <a:cs typeface="Arial" pitchFamily="34" charset="0"/>
                        </a:rPr>
                        <a:t>Scheduling Time</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smtClean="0">
                          <a:solidFill>
                            <a:schemeClr val="bg1"/>
                          </a:solidFill>
                          <a:effectLst/>
                          <a:latin typeface="Arial Narrow" panose="020B0606020202030204" pitchFamily="34" charset="0"/>
                          <a:cs typeface="Arial" pitchFamily="34" charset="0"/>
                        </a:rPr>
                        <a:t>Resolution time</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c>
                  <a:txBody>
                    <a:bodyPr/>
                    <a:lstStyle/>
                    <a:p>
                      <a:pPr algn="ctr" fontAlgn="b"/>
                      <a:r>
                        <a:rPr lang="en-US" sz="1400" b="1" i="0" u="none" strike="noStrike" baseline="0" dirty="0" smtClean="0">
                          <a:solidFill>
                            <a:schemeClr val="bg1"/>
                          </a:solidFill>
                          <a:effectLst/>
                          <a:latin typeface="Arial Narrow" panose="020B0606020202030204" pitchFamily="34" charset="0"/>
                          <a:cs typeface="Arial" pitchFamily="34" charset="0"/>
                        </a:rPr>
                        <a:t>Goal</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c>
                  <a:txBody>
                    <a:bodyPr/>
                    <a:lstStyle/>
                    <a:p>
                      <a:pPr algn="ctr" fontAlgn="b"/>
                      <a:r>
                        <a:rPr lang="en-US" sz="1400" b="1" i="0" u="none" strike="noStrike" dirty="0" smtClean="0">
                          <a:solidFill>
                            <a:schemeClr val="bg1"/>
                          </a:solidFill>
                          <a:effectLst/>
                          <a:latin typeface="Arial Narrow" panose="020B0606020202030204" pitchFamily="34" charset="0"/>
                          <a:cs typeface="Arial" pitchFamily="34" charset="0"/>
                        </a:rPr>
                        <a:t>Compliance SLA</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BCC"/>
                    </a:solidFill>
                  </a:tcPr>
                </a:tc>
              </a:tr>
              <a:tr h="189735">
                <a:tc>
                  <a:txBody>
                    <a:bodyPr/>
                    <a:lstStyle/>
                    <a:p>
                      <a:pPr marL="0" marR="0" indent="0" algn="l" defTabSz="1038341" rtl="0" eaLnBrk="1" fontAlgn="auto" latinLnBrk="0" hangingPunct="1">
                        <a:lnSpc>
                          <a:spcPct val="100000"/>
                        </a:lnSpc>
                        <a:spcBef>
                          <a:spcPts val="0"/>
                        </a:spcBef>
                        <a:spcAft>
                          <a:spcPts val="0"/>
                        </a:spcAft>
                        <a:buClrTx/>
                        <a:buSzTx/>
                        <a:buFontTx/>
                        <a:buNone/>
                        <a:tabLst/>
                        <a:defRPr/>
                      </a:pPr>
                      <a:r>
                        <a:rPr lang="en-US" sz="1100" b="1" u="none" strike="noStrike" dirty="0" smtClean="0">
                          <a:solidFill>
                            <a:srgbClr val="000000"/>
                          </a:solidFill>
                          <a:effectLst/>
                          <a:latin typeface="Arial Narrow" panose="020B0606020202030204" pitchFamily="34" charset="0"/>
                          <a:cs typeface="Arial" pitchFamily="34" charset="0"/>
                        </a:rPr>
                        <a:t>Critical</a:t>
                      </a:r>
                      <a:endParaRPr lang="en-US" sz="1100" b="1" i="0" u="none" strike="noStrike" dirty="0" smtClean="0">
                        <a:solidFill>
                          <a:srgbClr val="000000"/>
                        </a:solidFill>
                        <a:effectLst/>
                        <a:latin typeface="Arial Narrow" panose="020B0606020202030204"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342900" marR="0" lvl="0" indent="-342900" algn="l" defTabSz="1038341" rtl="0" eaLnBrk="0" fontAlgn="b" latinLnBrk="0" hangingPunct="1">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kern="1200" dirty="0" smtClean="0">
                          <a:solidFill>
                            <a:schemeClr val="dk1"/>
                          </a:solidFill>
                          <a:effectLst/>
                          <a:latin typeface="Arial Narrow" panose="020B0606020202030204" pitchFamily="34" charset="0"/>
                          <a:ea typeface="Arial" panose="020B0604020202020204" pitchFamily="34" charset="0"/>
                          <a:cs typeface="Times New Roman" panose="02020603050405020304" pitchFamily="18" charset="0"/>
                        </a:rPr>
                        <a:t>Business critical service all function interruption with no workaround </a:t>
                      </a:r>
                      <a:endParaRPr lang="en-US" sz="1100" kern="1200" dirty="0">
                        <a:solidFill>
                          <a:schemeClr val="dk1"/>
                        </a:solidFill>
                        <a:effectLst/>
                        <a:latin typeface="Arial Narrow" panose="020B0606020202030204" pitchFamily="34" charset="0"/>
                        <a:ea typeface="Arial" panose="020B0604020202020204" pitchFamily="34" charset="0"/>
                        <a:cs typeface="Times New Roman" panose="02020603050405020304" pitchFamily="18"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0" algn="l" defTabSz="1038341" rtl="0" eaLnBrk="1" fontAlgn="b" latinLnBrk="0" hangingPunct="1"/>
                      <a:r>
                        <a:rPr lang="en-US" sz="1100" u="none" strike="noStrike" kern="1200" dirty="0" smtClean="0">
                          <a:solidFill>
                            <a:srgbClr val="000000"/>
                          </a:solidFill>
                          <a:effectLst/>
                          <a:latin typeface="Arial Narrow" panose="020B0606020202030204" pitchFamily="34" charset="0"/>
                          <a:ea typeface="+mn-ea"/>
                          <a:cs typeface="Arial" pitchFamily="34" charset="0"/>
                        </a:rPr>
                        <a:t>4 Hours</a:t>
                      </a:r>
                      <a:endParaRPr lang="en-US" sz="1100" u="none" strike="noStrike" kern="1200" dirty="0">
                        <a:solidFill>
                          <a:srgbClr val="000000"/>
                        </a:solidFill>
                        <a:effectLst/>
                        <a:latin typeface="Arial Narrow" panose="020B0606020202030204" pitchFamily="34" charset="0"/>
                        <a:ea typeface="+mn-ea"/>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61999" algn="l" defTabSz="914342"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Narrow" panose="020B0606020202030204" pitchFamily="34" charset="0"/>
                          <a:cs typeface="Arial" pitchFamily="34" charset="0"/>
                        </a:rPr>
                        <a:t>  24 hours</a:t>
                      </a:r>
                      <a:endParaRPr lang="en-US" sz="1100" b="0" i="0" u="none" strike="noStrike" dirty="0">
                        <a:solidFill>
                          <a:srgbClr val="000000"/>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6904">
                <a:tc>
                  <a:txBody>
                    <a:bodyPr/>
                    <a:lstStyle/>
                    <a:p>
                      <a:pPr marL="0" marR="0" indent="0" algn="l" defTabSz="1038341" rtl="0" eaLnBrk="1" fontAlgn="auto" latinLnBrk="0" hangingPunct="1">
                        <a:lnSpc>
                          <a:spcPct val="100000"/>
                        </a:lnSpc>
                        <a:spcBef>
                          <a:spcPts val="0"/>
                        </a:spcBef>
                        <a:spcAft>
                          <a:spcPts val="0"/>
                        </a:spcAft>
                        <a:buClrTx/>
                        <a:buSzTx/>
                        <a:buFontTx/>
                        <a:buNone/>
                        <a:tabLst/>
                        <a:defRPr/>
                      </a:pPr>
                      <a:r>
                        <a:rPr lang="en-US" sz="1100" b="1" u="none" strike="noStrike" dirty="0" smtClean="0">
                          <a:effectLst/>
                          <a:latin typeface="Arial Narrow" panose="020B0606020202030204" pitchFamily="34" charset="0"/>
                        </a:rPr>
                        <a:t>High</a:t>
                      </a:r>
                      <a:endParaRPr lang="en-US" sz="1100" b="1" i="0" u="none" strike="noStrike" dirty="0" smtClean="0">
                        <a:solidFill>
                          <a:srgbClr val="000000"/>
                        </a:solidFill>
                        <a:effectLst/>
                        <a:latin typeface="Arial Narrow" panose="020B0606020202030204"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Has the potential to cause loss of business or money </a:t>
                      </a:r>
                    </a:p>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Difficult workaround  and / or policy corrections needed, compliance issue and agent impact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0" algn="l" defTabSz="1038341"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rgbClr val="000000"/>
                          </a:solidFill>
                          <a:effectLst/>
                          <a:latin typeface="Arial Narrow" panose="020B0606020202030204" pitchFamily="34" charset="0"/>
                          <a:ea typeface="+mn-ea"/>
                          <a:cs typeface="Arial" pitchFamily="34" charset="0"/>
                        </a:rPr>
                        <a:t>3 Days</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38341" rtl="0" eaLnBrk="1" fontAlgn="auto" latinLnBrk="0" hangingPunct="1">
                        <a:lnSpc>
                          <a:spcPct val="100000"/>
                        </a:lnSpc>
                        <a:spcBef>
                          <a:spcPts val="0"/>
                        </a:spcBef>
                        <a:spcAft>
                          <a:spcPts val="0"/>
                        </a:spcAft>
                        <a:buClrTx/>
                        <a:buSzTx/>
                        <a:buFontTx/>
                        <a:buNone/>
                        <a:tabLst/>
                        <a:defRPr/>
                      </a:pPr>
                      <a:r>
                        <a:rPr lang="en-US" sz="1100" u="none" strike="noStrike" dirty="0" smtClean="0">
                          <a:effectLst/>
                          <a:latin typeface="Arial Narrow" panose="020B0606020202030204" pitchFamily="34" charset="0"/>
                        </a:rPr>
                        <a:t>12 calendar days</a:t>
                      </a:r>
                      <a:endParaRPr lang="en-US" sz="1100" b="0" i="0" u="none" strike="noStrike" dirty="0" smtClean="0">
                        <a:solidFill>
                          <a:srgbClr val="000000"/>
                        </a:solidFill>
                        <a:effectLst/>
                        <a:latin typeface="Arial Narrow" panose="020B0606020202030204"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8320">
                <a:tc>
                  <a:txBody>
                    <a:bodyPr/>
                    <a:lstStyle/>
                    <a:p>
                      <a:r>
                        <a:rPr lang="en-US" sz="1100" b="1" dirty="0" smtClean="0">
                          <a:latin typeface="Arial Narrow" panose="020B0606020202030204" pitchFamily="34" charset="0"/>
                        </a:rPr>
                        <a:t>Medium</a:t>
                      </a:r>
                      <a:endParaRPr lang="en-US" sz="11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Moderately difficult workaround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0" algn="l" defTabSz="1038341"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rgbClr val="000000"/>
                          </a:solidFill>
                          <a:effectLst/>
                          <a:latin typeface="Arial Narrow" panose="020B0606020202030204" pitchFamily="34" charset="0"/>
                          <a:ea typeface="+mn-ea"/>
                          <a:cs typeface="Arial" pitchFamily="34" charset="0"/>
                        </a:rPr>
                        <a:t>3 Days</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latin typeface="Arial Narrow" panose="020B0606020202030204" pitchFamily="34" charset="0"/>
                        </a:rPr>
                        <a:t>Scheduled</a:t>
                      </a:r>
                      <a:r>
                        <a:rPr lang="en-US" sz="1100" baseline="0" dirty="0" smtClean="0">
                          <a:latin typeface="Arial Narrow" panose="020B0606020202030204" pitchFamily="34" charset="0"/>
                        </a:rPr>
                        <a:t> release within 3 ½ to 7 weeks</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8320">
                <a:tc>
                  <a:txBody>
                    <a:bodyPr/>
                    <a:lstStyle/>
                    <a:p>
                      <a:r>
                        <a:rPr lang="en-US" sz="1100" b="1" dirty="0" smtClean="0">
                          <a:latin typeface="Arial Narrow" panose="020B0606020202030204" pitchFamily="34" charset="0"/>
                        </a:rPr>
                        <a:t>Low</a:t>
                      </a:r>
                      <a:endParaRPr lang="en-US" sz="11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Minor/Localized - One quote or policy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0" algn="l" defTabSz="1038341"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rgbClr val="000000"/>
                          </a:solidFill>
                          <a:effectLst/>
                          <a:latin typeface="Arial Narrow" panose="020B0606020202030204" pitchFamily="34" charset="0"/>
                          <a:ea typeface="+mn-ea"/>
                          <a:cs typeface="Arial" pitchFamily="34" charset="0"/>
                        </a:rPr>
                        <a:t>3 Days</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038341" rtl="0" eaLnBrk="1" fontAlgn="auto" latinLnBrk="0" hangingPunct="1">
                        <a:lnSpc>
                          <a:spcPct val="100000"/>
                        </a:lnSpc>
                        <a:spcBef>
                          <a:spcPts val="0"/>
                        </a:spcBef>
                        <a:spcAft>
                          <a:spcPts val="0"/>
                        </a:spcAft>
                        <a:buClrTx/>
                        <a:buSzTx/>
                        <a:buFontTx/>
                        <a:buNone/>
                        <a:tabLst/>
                        <a:defRPr/>
                      </a:pPr>
                      <a:r>
                        <a:rPr lang="en-US" sz="1100" dirty="0" smtClean="0">
                          <a:latin typeface="Arial Narrow" panose="020B0606020202030204" pitchFamily="34" charset="0"/>
                        </a:rPr>
                        <a:t>Scheduled</a:t>
                      </a:r>
                      <a:r>
                        <a:rPr lang="en-US" sz="1100" baseline="0" dirty="0" smtClean="0">
                          <a:latin typeface="Arial Narrow" panose="020B0606020202030204" pitchFamily="34" charset="0"/>
                        </a:rPr>
                        <a:t> release within 3 ½ to 7 weeks</a:t>
                      </a:r>
                      <a:endParaRPr lang="en-US" sz="1100" dirty="0" smtClean="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6904">
                <a:tc>
                  <a:txBody>
                    <a:bodyPr/>
                    <a:lstStyle/>
                    <a:p>
                      <a:r>
                        <a:rPr lang="en-US" sz="1100" b="1" dirty="0" smtClean="0">
                          <a:latin typeface="Arial Narrow" panose="020B0606020202030204" pitchFamily="34" charset="0"/>
                        </a:rPr>
                        <a:t>Service Requests /</a:t>
                      </a:r>
                    </a:p>
                    <a:p>
                      <a:r>
                        <a:rPr lang="en-US" sz="1100" b="1" dirty="0" smtClean="0">
                          <a:latin typeface="Arial Narrow" panose="020B0606020202030204" pitchFamily="34" charset="0"/>
                        </a:rPr>
                        <a:t>Minor Modifications</a:t>
                      </a:r>
                      <a:endParaRPr lang="en-US" sz="11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Service Request or Minor Modifications</a:t>
                      </a:r>
                    </a:p>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a:effectLst/>
                          <a:latin typeface="Arial Narrow" panose="020B0606020202030204" pitchFamily="34" charset="0"/>
                          <a:ea typeface="Arial" panose="020B0604020202020204" pitchFamily="34" charset="0"/>
                          <a:cs typeface="Times New Roman" panose="02020603050405020304" pitchFamily="18" charset="0"/>
                        </a:rPr>
                        <a:t>Involves Development Work</a:t>
                      </a:r>
                    </a:p>
                    <a:p>
                      <a:pPr marL="342900" marR="0" lvl="0" indent="-342900" eaLnBrk="0">
                        <a:lnSpc>
                          <a:spcPct val="110000"/>
                        </a:lnSpc>
                        <a:spcBef>
                          <a:spcPts val="300"/>
                        </a:spcBef>
                        <a:spcAft>
                          <a:spcPts val="0"/>
                        </a:spcAft>
                        <a:buClr>
                          <a:srgbClr val="009BCC"/>
                        </a:buClr>
                        <a:buSzPts val="900"/>
                        <a:buFont typeface="Arial" panose="020B0604020202020204" pitchFamily="34" charset="0"/>
                        <a:buChar char="■"/>
                        <a:tabLst>
                          <a:tab pos="137160" algn="l"/>
                        </a:tabLst>
                      </a:pPr>
                      <a:r>
                        <a:rPr lang="en-US" sz="1100" dirty="0" smtClean="0">
                          <a:effectLst/>
                          <a:latin typeface="Arial Narrow" panose="020B0606020202030204" pitchFamily="34" charset="0"/>
                          <a:ea typeface="Arial" panose="020B0604020202020204" pitchFamily="34" charset="0"/>
                          <a:cs typeface="Times New Roman" panose="02020603050405020304" pitchFamily="18" charset="0"/>
                        </a:rPr>
                        <a:t>Requires </a:t>
                      </a:r>
                      <a:r>
                        <a:rPr lang="en-US" sz="1100" dirty="0">
                          <a:effectLst/>
                          <a:latin typeface="Arial Narrow" panose="020B0606020202030204" pitchFamily="34" charset="0"/>
                          <a:ea typeface="Arial" panose="020B0604020202020204" pitchFamily="34" charset="0"/>
                          <a:cs typeface="Times New Roman" panose="02020603050405020304" pitchFamily="18" charset="0"/>
                        </a:rPr>
                        <a:t>detailed understanding of complex Business </a:t>
                      </a:r>
                      <a:r>
                        <a:rPr lang="en-US" sz="1100" dirty="0" smtClean="0">
                          <a:effectLst/>
                          <a:latin typeface="Arial Narrow" panose="020B0606020202030204" pitchFamily="34" charset="0"/>
                          <a:ea typeface="Arial" panose="020B0604020202020204" pitchFamily="34" charset="0"/>
                          <a:cs typeface="Times New Roman" panose="02020603050405020304" pitchFamily="18" charset="0"/>
                        </a:rPr>
                        <a:t>Requirements</a:t>
                      </a:r>
                      <a:endParaRPr lang="en-US" sz="1100" dirty="0">
                        <a:effectLst/>
                        <a:latin typeface="Arial Narrow" panose="020B0606020202030204" pitchFamily="34" charset="0"/>
                        <a:ea typeface="Arial" panose="020B06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0" indent="0" algn="l" defTabSz="1038341" rtl="0" eaLnBrk="1" fontAlgn="b" latinLnBrk="0" hangingPunct="1">
                        <a:lnSpc>
                          <a:spcPct val="100000"/>
                        </a:lnSpc>
                        <a:spcBef>
                          <a:spcPts val="0"/>
                        </a:spcBef>
                        <a:spcAft>
                          <a:spcPts val="0"/>
                        </a:spcAft>
                        <a:buClrTx/>
                        <a:buSzTx/>
                        <a:buFontTx/>
                        <a:buNone/>
                        <a:tabLst/>
                        <a:defRPr/>
                      </a:pPr>
                      <a:endParaRPr lang="en-US" sz="1100" u="none" strike="noStrike" kern="1200" dirty="0" smtClean="0">
                        <a:solidFill>
                          <a:srgbClr val="000000"/>
                        </a:solidFill>
                        <a:effectLst/>
                        <a:latin typeface="Arial Narrow" panose="020B0606020202030204" pitchFamily="34" charset="0"/>
                        <a:ea typeface="+mn-ea"/>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latin typeface="Arial Narrow" panose="020B0606020202030204" pitchFamily="34" charset="0"/>
                        </a:rPr>
                        <a:t>Mutually</a:t>
                      </a:r>
                      <a:r>
                        <a:rPr lang="en-US" sz="1100" baseline="0" dirty="0" smtClean="0">
                          <a:latin typeface="Arial Narrow" panose="020B0606020202030204" pitchFamily="34" charset="0"/>
                        </a:rPr>
                        <a:t> a</a:t>
                      </a:r>
                      <a:r>
                        <a:rPr lang="en-US" sz="1100" dirty="0" smtClean="0">
                          <a:latin typeface="Arial Narrow" panose="020B0606020202030204" pitchFamily="34" charset="0"/>
                        </a:rPr>
                        <a:t>greed</a:t>
                      </a:r>
                      <a:r>
                        <a:rPr lang="en-US" sz="1100" baseline="0" dirty="0" smtClean="0">
                          <a:latin typeface="Arial Narrow" panose="020B0606020202030204" pitchFamily="34" charset="0"/>
                        </a:rPr>
                        <a:t> timeframe</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a:t>
                      </a:r>
                      <a:endParaRPr lang="en-US" sz="11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779419857"/>
              </p:ext>
            </p:extLst>
          </p:nvPr>
        </p:nvGraphicFramePr>
        <p:xfrm>
          <a:off x="303213" y="4160848"/>
          <a:ext cx="11506200" cy="1850136"/>
        </p:xfrm>
        <a:graphic>
          <a:graphicData uri="http://schemas.openxmlformats.org/drawingml/2006/table">
            <a:tbl>
              <a:tblPr firstRow="1" bandRow="1">
                <a:tableStyleId>{7DF18680-E054-41AD-8BC1-D1AEF772440D}</a:tableStyleId>
              </a:tblPr>
              <a:tblGrid>
                <a:gridCol w="1335087"/>
                <a:gridCol w="7405339"/>
                <a:gridCol w="1214786"/>
                <a:gridCol w="1550988"/>
              </a:tblGrid>
              <a:tr h="135097">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a:solidFill>
                            <a:schemeClr val="bg1"/>
                          </a:solidFill>
                          <a:effectLst/>
                          <a:latin typeface="Arial Narrow" panose="020B0606020202030204" pitchFamily="34" charset="0"/>
                          <a:cs typeface="Arial" pitchFamily="34" charset="0"/>
                        </a:rPr>
                        <a:t>SLA </a:t>
                      </a:r>
                      <a:r>
                        <a:rPr lang="en-US" sz="1400" b="1" u="none" strike="noStrike" dirty="0" smtClean="0">
                          <a:solidFill>
                            <a:schemeClr val="bg1"/>
                          </a:solidFill>
                          <a:effectLst/>
                          <a:latin typeface="Arial Narrow" panose="020B0606020202030204" pitchFamily="34" charset="0"/>
                          <a:cs typeface="Arial" pitchFamily="34" charset="0"/>
                        </a:rPr>
                        <a:t>category</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smtClean="0">
                          <a:solidFill>
                            <a:schemeClr val="bg1"/>
                          </a:solidFill>
                          <a:effectLst/>
                          <a:latin typeface="Arial Narrow" panose="020B0606020202030204" pitchFamily="34" charset="0"/>
                          <a:cs typeface="Arial" pitchFamily="34" charset="0"/>
                        </a:rPr>
                        <a:t>Measurement guidelines</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algn="ctr" fontAlgn="b"/>
                      <a:r>
                        <a:rPr lang="en-US" sz="1400" b="1" u="none" strike="noStrike" dirty="0" smtClean="0">
                          <a:solidFill>
                            <a:schemeClr val="bg1"/>
                          </a:solidFill>
                          <a:effectLst/>
                          <a:latin typeface="Arial Narrow" panose="020B0606020202030204" pitchFamily="34" charset="0"/>
                          <a:cs typeface="Arial" pitchFamily="34" charset="0"/>
                        </a:rPr>
                        <a:t>Goal</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b"/>
                      <a:r>
                        <a:rPr lang="en-US" sz="1400" b="1" i="0" u="none" strike="noStrike" dirty="0" smtClean="0">
                          <a:solidFill>
                            <a:schemeClr val="bg1"/>
                          </a:solidFill>
                          <a:effectLst/>
                          <a:latin typeface="Arial Narrow" panose="020B0606020202030204" pitchFamily="34" charset="0"/>
                          <a:cs typeface="Arial" pitchFamily="34" charset="0"/>
                        </a:rPr>
                        <a:t>Minimum / Maximum</a:t>
                      </a:r>
                      <a:endParaRPr lang="en-US" sz="1400" b="1" i="0" u="none" strike="noStrike" dirty="0">
                        <a:solidFill>
                          <a:schemeClr val="bg1"/>
                        </a:solidFill>
                        <a:effectLst/>
                        <a:latin typeface="Arial Narrow" panose="020B0606020202030204" pitchFamily="34" charset="0"/>
                        <a:cs typeface="Arial" pitchFamily="34" charset="0"/>
                      </a:endParaRP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r>
              <a:tr h="333769">
                <a:tc>
                  <a:txBody>
                    <a:bodyPr/>
                    <a:lstStyle/>
                    <a:p>
                      <a:pPr marL="0" marR="0" indent="0" algn="l" defTabSz="1038341" rtl="0" eaLnBrk="1" fontAlgn="auto" latinLnBrk="0" hangingPunct="1">
                        <a:lnSpc>
                          <a:spcPct val="100000"/>
                        </a:lnSpc>
                        <a:spcBef>
                          <a:spcPts val="0"/>
                        </a:spcBef>
                        <a:spcAft>
                          <a:spcPts val="0"/>
                        </a:spcAft>
                        <a:buClrTx/>
                        <a:buSzTx/>
                        <a:buFontTx/>
                        <a:buNone/>
                        <a:tabLst/>
                        <a:defRPr/>
                      </a:pPr>
                      <a:r>
                        <a:rPr lang="en-US" sz="1100" b="1" u="none" strike="noStrike" dirty="0" smtClean="0">
                          <a:effectLst/>
                          <a:latin typeface="Arial Narrow" panose="020B0606020202030204" pitchFamily="34" charset="0"/>
                        </a:rPr>
                        <a:t>Schedule adherence</a:t>
                      </a:r>
                      <a:endParaRPr lang="en-US" sz="1100" b="1" i="0" u="none" strike="noStrike" dirty="0" smtClean="0">
                        <a:solidFill>
                          <a:srgbClr val="000000"/>
                        </a:solidFill>
                        <a:effectLst/>
                        <a:latin typeface="Arial Narrow" panose="020B0606020202030204"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1038341" rtl="0" eaLnBrk="1" fontAlgn="auto" latinLnBrk="0" hangingPunct="1">
                        <a:lnSpc>
                          <a:spcPct val="100000"/>
                        </a:lnSpc>
                        <a:spcBef>
                          <a:spcPts val="600"/>
                        </a:spcBef>
                        <a:spcAft>
                          <a:spcPts val="0"/>
                        </a:spcAft>
                        <a:buClrTx/>
                        <a:buSzTx/>
                        <a:buFontTx/>
                        <a:buNone/>
                        <a:tabLst/>
                        <a:defRPr/>
                      </a:pPr>
                      <a:r>
                        <a:rPr lang="en-US" sz="1100" u="none" strike="noStrike" kern="1200" dirty="0" smtClean="0">
                          <a:solidFill>
                            <a:schemeClr val="dk1"/>
                          </a:solidFill>
                          <a:effectLst/>
                          <a:latin typeface="Arial Narrow" panose="020B0606020202030204" pitchFamily="34" charset="0"/>
                          <a:ea typeface="+mn-ea"/>
                          <a:cs typeface="+mn-cs"/>
                        </a:rPr>
                        <a:t>Number of Requests (Rate Changes, Production Errors and Minor enhancement requests) that meets IT Release Management and QA approved delivery dates divided by Number of Rate Changes, Production Errors and Minor enhancement requests and Change orders scheduled to be delivered</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38341" rtl="0" eaLnBrk="1" fontAlgn="auto" latinLnBrk="0" hangingPunct="1">
                        <a:lnSpc>
                          <a:spcPct val="100000"/>
                        </a:lnSpc>
                        <a:spcBef>
                          <a:spcPts val="0"/>
                        </a:spcBef>
                        <a:spcAft>
                          <a:spcPts val="0"/>
                        </a:spcAft>
                        <a:buClrTx/>
                        <a:buSzTx/>
                        <a:buFontTx/>
                        <a:buNone/>
                        <a:tabLst/>
                        <a:defRPr/>
                      </a:pPr>
                      <a:r>
                        <a:rPr lang="en-US" sz="1100" u="none" strike="noStrike" dirty="0" smtClean="0">
                          <a:effectLst/>
                          <a:latin typeface="Arial Narrow" panose="020B0606020202030204" pitchFamily="34" charset="0"/>
                        </a:rPr>
                        <a:t>100%</a:t>
                      </a:r>
                      <a:endParaRPr lang="en-US" sz="1100" b="0" i="0" u="none" strike="noStrike" dirty="0" smtClean="0">
                        <a:solidFill>
                          <a:srgbClr val="000000"/>
                        </a:solidFill>
                        <a:effectLst/>
                        <a:latin typeface="Arial Narrow" panose="020B0606020202030204"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90% (Min)</a:t>
                      </a:r>
                      <a:endParaRPr lang="en-US" sz="11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3104">
                <a:tc>
                  <a:txBody>
                    <a:bodyPr/>
                    <a:lstStyle/>
                    <a:p>
                      <a:r>
                        <a:rPr lang="en-US" sz="1100" b="1" dirty="0" smtClean="0">
                          <a:latin typeface="Arial Narrow" panose="020B0606020202030204" pitchFamily="34" charset="0"/>
                        </a:rPr>
                        <a:t>QA defect density</a:t>
                      </a:r>
                      <a:endParaRPr lang="en-US" sz="11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1038341" rtl="0" eaLnBrk="1" fontAlgn="auto" latinLnBrk="0" hangingPunct="1">
                        <a:lnSpc>
                          <a:spcPct val="100000"/>
                        </a:lnSpc>
                        <a:spcBef>
                          <a:spcPts val="600"/>
                        </a:spcBef>
                        <a:spcAft>
                          <a:spcPts val="0"/>
                        </a:spcAft>
                        <a:buClrTx/>
                        <a:buSzTx/>
                        <a:buFontTx/>
                        <a:buNone/>
                        <a:tabLst/>
                        <a:defRPr/>
                      </a:pPr>
                      <a:r>
                        <a:rPr lang="en-US" sz="1100" u="none" strike="noStrike" kern="1200" dirty="0" smtClean="0">
                          <a:solidFill>
                            <a:schemeClr val="dk1"/>
                          </a:solidFill>
                          <a:effectLst/>
                          <a:latin typeface="Arial Narrow" panose="020B0606020202030204" pitchFamily="34" charset="0"/>
                          <a:ea typeface="+mn-ea"/>
                          <a:cs typeface="+mn-cs"/>
                        </a:rPr>
                        <a:t>Number of valid severity level 1 + severity level 2 defects from  deliveries</a:t>
                      </a:r>
                    </a:p>
                    <a:p>
                      <a:pPr marL="0" marR="0" lvl="0" indent="0" algn="l" defTabSz="1038341" rtl="0" eaLnBrk="1" fontAlgn="auto" latinLnBrk="0" hangingPunct="1">
                        <a:lnSpc>
                          <a:spcPct val="100000"/>
                        </a:lnSpc>
                        <a:spcBef>
                          <a:spcPts val="600"/>
                        </a:spcBef>
                        <a:spcAft>
                          <a:spcPts val="0"/>
                        </a:spcAft>
                        <a:buClrTx/>
                        <a:buSzTx/>
                        <a:buFontTx/>
                        <a:buNone/>
                        <a:tabLst/>
                        <a:defRPr/>
                      </a:pPr>
                      <a:r>
                        <a:rPr lang="en-US" sz="1100" u="none" strike="noStrike" kern="1200" dirty="0" smtClean="0">
                          <a:solidFill>
                            <a:schemeClr val="dk1"/>
                          </a:solidFill>
                          <a:effectLst/>
                          <a:latin typeface="Arial Narrow" panose="020B0606020202030204" pitchFamily="34" charset="0"/>
                          <a:ea typeface="+mn-ea"/>
                          <a:cs typeface="+mn-cs"/>
                        </a:rPr>
                        <a:t>Measurement is Count of QA Defects whose root cause is from deliverables  Design and development hours for the current quarter *1000</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10</a:t>
                      </a:r>
                      <a:endParaRPr lang="en-US" sz="11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15 (Max)</a:t>
                      </a:r>
                      <a:endParaRPr lang="en-US" sz="11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3104">
                <a:tc>
                  <a:txBody>
                    <a:bodyPr/>
                    <a:lstStyle/>
                    <a:p>
                      <a:r>
                        <a:rPr lang="en-US" sz="1100" b="1" dirty="0" smtClean="0">
                          <a:latin typeface="Arial Narrow" panose="020B0606020202030204" pitchFamily="34" charset="0"/>
                        </a:rPr>
                        <a:t>Production defect density</a:t>
                      </a:r>
                      <a:endParaRPr lang="en-US" sz="11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1038341" rtl="0" eaLnBrk="1" fontAlgn="auto" latinLnBrk="0" hangingPunct="1">
                        <a:lnSpc>
                          <a:spcPct val="100000"/>
                        </a:lnSpc>
                        <a:spcBef>
                          <a:spcPts val="600"/>
                        </a:spcBef>
                        <a:spcAft>
                          <a:spcPts val="0"/>
                        </a:spcAft>
                        <a:buClrTx/>
                        <a:buSzTx/>
                        <a:buFontTx/>
                        <a:buNone/>
                        <a:tabLst/>
                        <a:defRPr/>
                      </a:pPr>
                      <a:r>
                        <a:rPr lang="en-US" sz="1100" u="none" strike="noStrike" kern="1200" dirty="0" smtClean="0">
                          <a:solidFill>
                            <a:schemeClr val="dk1"/>
                          </a:solidFill>
                          <a:effectLst/>
                          <a:latin typeface="Arial Narrow" panose="020B0606020202030204" pitchFamily="34" charset="0"/>
                          <a:ea typeface="+mn-ea"/>
                          <a:cs typeface="+mn-cs"/>
                        </a:rPr>
                        <a:t>Number of valid Severity level 1 + Severity level 2 defects caused by deliveries.</a:t>
                      </a:r>
                      <a:br>
                        <a:rPr lang="en-US" sz="1100" u="none" strike="noStrike" kern="1200" dirty="0" smtClean="0">
                          <a:solidFill>
                            <a:schemeClr val="dk1"/>
                          </a:solidFill>
                          <a:effectLst/>
                          <a:latin typeface="Arial Narrow" panose="020B0606020202030204" pitchFamily="34" charset="0"/>
                          <a:ea typeface="+mn-ea"/>
                          <a:cs typeface="+mn-cs"/>
                        </a:rPr>
                      </a:br>
                      <a:r>
                        <a:rPr lang="en-US" sz="1100" u="none" strike="noStrike" kern="1200" dirty="0" smtClean="0">
                          <a:solidFill>
                            <a:schemeClr val="dk1"/>
                          </a:solidFill>
                          <a:effectLst/>
                          <a:latin typeface="Arial Narrow" panose="020B0606020202030204" pitchFamily="34" charset="0"/>
                          <a:ea typeface="+mn-ea"/>
                          <a:cs typeface="+mn-cs"/>
                        </a:rPr>
                        <a:t>Measurement is Count of Production Defects whose root cause is from Supplier deliverables / Design and development hours for the past 30 days *1000</a:t>
                      </a:r>
                    </a:p>
                  </a:txBody>
                  <a:tcPr marL="27432" marR="27432"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4</a:t>
                      </a:r>
                      <a:endParaRPr lang="en-US" sz="11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latin typeface="Arial Narrow" panose="020B0606020202030204" pitchFamily="34" charset="0"/>
                        </a:rPr>
                        <a:t>7 (Max)</a:t>
                      </a:r>
                      <a:endParaRPr lang="en-US" sz="11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533647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3-Tier </a:t>
            </a:r>
            <a:r>
              <a:rPr lang="en-US" dirty="0" smtClean="0"/>
              <a:t>integrated </a:t>
            </a:r>
            <a:r>
              <a:rPr lang="en-US" dirty="0"/>
              <a:t>Governance Model with </a:t>
            </a:r>
            <a:r>
              <a:rPr lang="en-US" dirty="0" smtClean="0"/>
              <a:t>clearly defined roles and responsibilities for </a:t>
            </a:r>
            <a:r>
              <a:rPr lang="en-US" dirty="0"/>
              <a:t>Selective and Capgemini </a:t>
            </a:r>
            <a:r>
              <a:rPr lang="en-US" dirty="0" smtClean="0"/>
              <a:t>ensuring complete transparency and visibility of all aspects of service delivery</a:t>
            </a:r>
            <a:endParaRPr lang="en-GB" dirty="0"/>
          </a:p>
        </p:txBody>
      </p:sp>
      <p:sp>
        <p:nvSpPr>
          <p:cNvPr id="3" name="Round Diagonal Corner Rectangle 2"/>
          <p:cNvSpPr>
            <a:spLocks/>
          </p:cNvSpPr>
          <p:nvPr/>
        </p:nvSpPr>
        <p:spPr>
          <a:xfrm>
            <a:off x="1643064" y="1245627"/>
            <a:ext cx="8831052" cy="1021496"/>
          </a:xfrm>
          <a:prstGeom prst="round2DiagRect">
            <a:avLst/>
          </a:prstGeom>
          <a:ln>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wrap="square" lIns="1339297" tIns="60933" rIns="121867" bIns="60933" numCol="1" spcCol="243797" anchor="ctr">
            <a:spAutoFit/>
          </a:bodyPr>
          <a:lstStyle/>
          <a:p>
            <a:pPr marL="166688" indent="-166688" defTabSz="1217524">
              <a:spcAft>
                <a:spcPts val="600"/>
              </a:spcAft>
              <a:buClr>
                <a:schemeClr val="accent5"/>
              </a:buClr>
              <a:buFont typeface="Wingdings" pitchFamily="2" charset="2"/>
              <a:buChar char="§"/>
              <a:defRPr/>
            </a:pPr>
            <a:r>
              <a:rPr lang="en-US" sz="1400" kern="0" dirty="0">
                <a:solidFill>
                  <a:schemeClr val="tx2">
                    <a:lumMod val="50000"/>
                  </a:schemeClr>
                </a:solidFill>
                <a:latin typeface="Archivo Narrow" panose="020B0506020202020B04"/>
              </a:rPr>
              <a:t>Drives “ONE TEAM” culture between Capgemini, Selective and other vendors</a:t>
            </a:r>
          </a:p>
          <a:p>
            <a:pPr marL="166688" indent="-166688" defTabSz="1217524">
              <a:spcAft>
                <a:spcPts val="600"/>
              </a:spcAft>
              <a:buClr>
                <a:schemeClr val="accent5"/>
              </a:buClr>
              <a:buFont typeface="Wingdings" pitchFamily="2" charset="2"/>
              <a:buChar char="§"/>
              <a:defRPr/>
            </a:pPr>
            <a:r>
              <a:rPr lang="en-US" sz="1400" kern="0" dirty="0">
                <a:solidFill>
                  <a:schemeClr val="tx2">
                    <a:lumMod val="50000"/>
                  </a:schemeClr>
                </a:solidFill>
                <a:latin typeface="Archivo Narrow" panose="020B0506020202020B04"/>
              </a:rPr>
              <a:t>Based on Multi-vendor models; Best practices of OLAs/SLAs to govern multiple parties</a:t>
            </a:r>
          </a:p>
          <a:p>
            <a:pPr marL="166688" indent="-166688" defTabSz="1217524">
              <a:spcAft>
                <a:spcPts val="600"/>
              </a:spcAft>
              <a:buClr>
                <a:schemeClr val="accent5"/>
              </a:buClr>
              <a:buFont typeface="Wingdings" pitchFamily="2" charset="2"/>
              <a:buChar char="§"/>
              <a:defRPr/>
            </a:pPr>
            <a:r>
              <a:rPr lang="en-US" sz="1400" kern="0" dirty="0">
                <a:solidFill>
                  <a:schemeClr val="tx2">
                    <a:lumMod val="50000"/>
                  </a:schemeClr>
                </a:solidFill>
                <a:latin typeface="Archivo Narrow" panose="020B0506020202020B04"/>
              </a:rPr>
              <a:t>Mechanism to measure, monitor and control the key metrics </a:t>
            </a:r>
          </a:p>
        </p:txBody>
      </p:sp>
      <p:sp>
        <p:nvSpPr>
          <p:cNvPr id="5" name="TextBox 85"/>
          <p:cNvSpPr txBox="1">
            <a:spLocks/>
          </p:cNvSpPr>
          <p:nvPr/>
        </p:nvSpPr>
        <p:spPr>
          <a:xfrm>
            <a:off x="9252856" y="5116286"/>
            <a:ext cx="2820082" cy="1112702"/>
          </a:xfrm>
          <a:prstGeom prst="rect">
            <a:avLst/>
          </a:prstGeom>
          <a:solidFill>
            <a:schemeClr val="accent5">
              <a:lumMod val="20000"/>
              <a:lumOff val="80000"/>
            </a:schemeClr>
          </a:solidFill>
          <a:ln w="12700" cap="flat" cmpd="sng" algn="ctr">
            <a:noFill/>
            <a:prstDash val="solid"/>
          </a:ln>
          <a:effectLst>
            <a:outerShdw blurRad="44450" dist="27940" dir="5400000" algn="ctr">
              <a:srgbClr val="000000">
                <a:alpha val="32000"/>
              </a:srgbClr>
            </a:outerShdw>
          </a:effectLst>
        </p:spPr>
        <p:txBody>
          <a:bodyPr wrap="square" lIns="121867" tIns="60933" rIns="121753" bIns="60933"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524" fontAlgn="base">
              <a:defRPr/>
            </a:pPr>
            <a:r>
              <a:rPr lang="en-US" sz="1050" b="1" dirty="0">
                <a:solidFill>
                  <a:schemeClr val="tx2">
                    <a:lumMod val="50000"/>
                  </a:schemeClr>
                </a:solidFill>
                <a:latin typeface="Arial Narrow" panose="020B0606020202030204" pitchFamily="34" charset="0"/>
                <a:cs typeface="Times New Roman" pitchFamily="18" charset="0"/>
              </a:rPr>
              <a:t>Tier 3</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Review service delivery (SLA, Quality, Audit etc..)</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Change requests </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Resource management</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Workload planning</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Demand Management</a:t>
            </a:r>
          </a:p>
        </p:txBody>
      </p:sp>
      <p:sp>
        <p:nvSpPr>
          <p:cNvPr id="6" name="TextBox 83"/>
          <p:cNvSpPr txBox="1">
            <a:spLocks/>
          </p:cNvSpPr>
          <p:nvPr/>
        </p:nvSpPr>
        <p:spPr>
          <a:xfrm>
            <a:off x="9252856" y="2743011"/>
            <a:ext cx="2820082" cy="947247"/>
          </a:xfrm>
          <a:prstGeom prst="rect">
            <a:avLst/>
          </a:prstGeom>
          <a:solidFill>
            <a:schemeClr val="accent5">
              <a:lumMod val="20000"/>
              <a:lumOff val="80000"/>
            </a:schemeClr>
          </a:solidFill>
          <a:ln w="12700" cap="flat" cmpd="sng" algn="ctr">
            <a:noFill/>
            <a:prstDash val="solid"/>
          </a:ln>
          <a:effectLst>
            <a:outerShdw blurRad="44450" dist="27940" dir="5400000" algn="ctr">
              <a:srgbClr val="000000">
                <a:alpha val="32000"/>
              </a:srgbClr>
            </a:outerShdw>
          </a:effectLst>
        </p:spPr>
        <p:txBody>
          <a:bodyPr wrap="square" lIns="121867" tIns="60933" rIns="121753" bIns="60933"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524" fontAlgn="base">
              <a:defRPr/>
            </a:pPr>
            <a:r>
              <a:rPr lang="en-US" sz="1050" b="1" dirty="0">
                <a:solidFill>
                  <a:schemeClr val="tx2">
                    <a:lumMod val="50000"/>
                  </a:schemeClr>
                </a:solidFill>
                <a:latin typeface="Arial Narrow" panose="020B0606020202030204" pitchFamily="34" charset="0"/>
                <a:cs typeface="Times New Roman" pitchFamily="18" charset="0"/>
              </a:rPr>
              <a:t>Tier 1</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Executive Partnership &amp; Oversight</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Strategic Planning</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Vision, Alignment, Decisions</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Set innovation agenda</a:t>
            </a:r>
          </a:p>
        </p:txBody>
      </p:sp>
      <p:sp>
        <p:nvSpPr>
          <p:cNvPr id="7" name="TextBox 84"/>
          <p:cNvSpPr txBox="1">
            <a:spLocks/>
          </p:cNvSpPr>
          <p:nvPr/>
        </p:nvSpPr>
        <p:spPr>
          <a:xfrm>
            <a:off x="9252856" y="3787892"/>
            <a:ext cx="2820082" cy="1230763"/>
          </a:xfrm>
          <a:prstGeom prst="rect">
            <a:avLst/>
          </a:prstGeom>
          <a:solidFill>
            <a:schemeClr val="accent5">
              <a:lumMod val="20000"/>
              <a:lumOff val="80000"/>
            </a:schemeClr>
          </a:solidFill>
          <a:ln w="12700" cap="flat" cmpd="sng" algn="ctr">
            <a:noFill/>
            <a:prstDash val="solid"/>
          </a:ln>
          <a:effectLst>
            <a:outerShdw blurRad="44450" dist="27940" dir="5400000" algn="ctr">
              <a:srgbClr val="000000">
                <a:alpha val="32000"/>
              </a:srgbClr>
            </a:outerShdw>
          </a:effectLst>
        </p:spPr>
        <p:txBody>
          <a:bodyPr wrap="square" lIns="121867" tIns="60933" rIns="121753" bIns="60933"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524" fontAlgn="base">
              <a:defRPr/>
            </a:pPr>
            <a:r>
              <a:rPr lang="en-US" sz="1050" b="1" dirty="0">
                <a:solidFill>
                  <a:schemeClr val="tx2">
                    <a:lumMod val="50000"/>
                  </a:schemeClr>
                </a:solidFill>
                <a:latin typeface="Arial Narrow" panose="020B0606020202030204" pitchFamily="34" charset="0"/>
                <a:cs typeface="Times New Roman" pitchFamily="18" charset="0"/>
              </a:rPr>
              <a:t>Tier 2</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Monitoring Service Delivery &amp; Change Control</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Continuous Service Improvement Plans </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Execute innovation agenda</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Commercial saving dashboard</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Run services snapshot review</a:t>
            </a:r>
          </a:p>
          <a:p>
            <a:pPr marL="119063" indent="-119063" defTabSz="1217524" fontAlgn="base">
              <a:buClr>
                <a:srgbClr val="0098C7"/>
              </a:buClr>
              <a:buFont typeface="Wingdings" pitchFamily="2" charset="2"/>
              <a:buChar char="§"/>
              <a:defRPr/>
            </a:pPr>
            <a:r>
              <a:rPr lang="en-US" sz="1050" dirty="0">
                <a:solidFill>
                  <a:schemeClr val="tx2">
                    <a:lumMod val="50000"/>
                  </a:schemeClr>
                </a:solidFill>
                <a:latin typeface="Arial Narrow" panose="020B0606020202030204" pitchFamily="34" charset="0"/>
                <a:cs typeface="Times New Roman" pitchFamily="18" charset="0"/>
              </a:rPr>
              <a:t>Demand Management</a:t>
            </a:r>
          </a:p>
        </p:txBody>
      </p:sp>
      <p:sp>
        <p:nvSpPr>
          <p:cNvPr id="8" name="Rectangle 7"/>
          <p:cNvSpPr>
            <a:spLocks noChangeArrowheads="1"/>
          </p:cNvSpPr>
          <p:nvPr/>
        </p:nvSpPr>
        <p:spPr bwMode="auto">
          <a:xfrm>
            <a:off x="942149" y="5195004"/>
            <a:ext cx="7603036" cy="1084407"/>
          </a:xfrm>
          <a:prstGeom prst="rect">
            <a:avLst/>
          </a:prstGeom>
          <a:solidFill>
            <a:srgbClr val="009BCC"/>
          </a:solidFill>
          <a:ln w="12700" algn="ctr">
            <a:solidFill>
              <a:srgbClr val="009BCC"/>
            </a:solidFill>
            <a:miter lim="800000"/>
            <a:headEnd/>
            <a:tailEnd type="none" w="lg" len="lg"/>
          </a:ln>
          <a:effectLst>
            <a:outerShdw blurRad="44450" dist="27940" dir="5400000" algn="ctr">
              <a:srgbClr val="000000">
                <a:alpha val="32000"/>
              </a:srgbClr>
            </a:outerShdw>
          </a:effectLst>
        </p:spPr>
        <p:txBody>
          <a:bodyPr wrap="none" lIns="121867" tIns="60933" rIns="121867" bIns="60933"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hangingPunct="0">
              <a:defRPr/>
            </a:pPr>
            <a:r>
              <a:rPr lang="en-US" sz="1200" b="1" dirty="0">
                <a:solidFill>
                  <a:schemeClr val="bg1"/>
                </a:solidFill>
                <a:latin typeface="Arial Narrow" panose="020B0606020202030204" pitchFamily="34" charset="0"/>
                <a:cs typeface="Times New Roman" pitchFamily="18" charset="0"/>
              </a:rPr>
              <a:t>Tier 3 – Operational Governance (Weekly)</a:t>
            </a:r>
          </a:p>
        </p:txBody>
      </p:sp>
      <p:sp>
        <p:nvSpPr>
          <p:cNvPr id="9" name="AutoShape 50"/>
          <p:cNvSpPr>
            <a:spLocks noChangeArrowheads="1"/>
          </p:cNvSpPr>
          <p:nvPr/>
        </p:nvSpPr>
        <p:spPr bwMode="auto">
          <a:xfrm>
            <a:off x="1018619" y="5297992"/>
            <a:ext cx="7405666" cy="722955"/>
          </a:xfrm>
          <a:prstGeom prst="rect">
            <a:avLst/>
          </a:prstGeom>
          <a:solidFill>
            <a:schemeClr val="bg1"/>
          </a:solidFill>
          <a:ln w="12700" algn="ctr">
            <a:noFill/>
            <a:round/>
            <a:headEnd/>
            <a:tailEnd type="none" w="lg" len="lg"/>
          </a:ln>
          <a:effectLst>
            <a:outerShdw blurRad="44450" dist="27940" dir="5400000" algn="ctr">
              <a:srgbClr val="000000">
                <a:alpha val="32000"/>
              </a:srgbClr>
            </a:outerShdw>
          </a:effectLst>
        </p:spPr>
        <p:txBody>
          <a:bodyPr wrap="none" lIns="121867" tIns="60933" rIns="121867" bIns="60933"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fontAlgn="base" hangingPunct="0">
              <a:defRPr/>
            </a:pPr>
            <a:endParaRPr lang="en-US" sz="1200" dirty="0">
              <a:solidFill>
                <a:srgbClr val="000000"/>
              </a:solidFill>
              <a:latin typeface="Arial Narrow" panose="020B0606020202030204" pitchFamily="34" charset="0"/>
            </a:endParaRPr>
          </a:p>
        </p:txBody>
      </p:sp>
      <p:sp>
        <p:nvSpPr>
          <p:cNvPr id="10" name="Text Box 72"/>
          <p:cNvSpPr txBox="1">
            <a:spLocks noChangeArrowheads="1"/>
          </p:cNvSpPr>
          <p:nvPr/>
        </p:nvSpPr>
        <p:spPr bwMode="auto">
          <a:xfrm>
            <a:off x="1078883" y="5406440"/>
            <a:ext cx="2039440" cy="506057"/>
          </a:xfrm>
          <a:prstGeom prst="rect">
            <a:avLst/>
          </a:prstGeom>
          <a:noFill/>
          <a:ln w="12700" algn="ctr">
            <a:noFill/>
            <a:miter lim="800000"/>
            <a:headEnd/>
            <a:tailEnd type="none" w="lg" len="lg"/>
          </a:ln>
          <a:effectLst/>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defRPr/>
            </a:pPr>
            <a:r>
              <a:rPr lang="en-US" sz="1200" kern="0" dirty="0">
                <a:solidFill>
                  <a:schemeClr val="tx2">
                    <a:lumMod val="50000"/>
                  </a:schemeClr>
                </a:solidFill>
                <a:latin typeface="Arial Narrow" panose="020B0606020202030204" pitchFamily="34" charset="0"/>
                <a:cs typeface="Times New Roman" pitchFamily="18" charset="0"/>
              </a:rPr>
              <a:t>Operations </a:t>
            </a:r>
            <a:r>
              <a:rPr lang="en-US" sz="1200" kern="0" dirty="0" smtClean="0">
                <a:solidFill>
                  <a:schemeClr val="tx2">
                    <a:lumMod val="50000"/>
                  </a:schemeClr>
                </a:solidFill>
                <a:latin typeface="Arial Narrow" panose="020B0606020202030204" pitchFamily="34" charset="0"/>
                <a:cs typeface="Times New Roman" pitchFamily="18" charset="0"/>
              </a:rPr>
              <a:t>Manager,</a:t>
            </a:r>
            <a:r>
              <a:rPr lang="en-US" sz="1200" dirty="0" smtClean="0">
                <a:solidFill>
                  <a:schemeClr val="tx2">
                    <a:lumMod val="50000"/>
                  </a:schemeClr>
                </a:solidFill>
                <a:latin typeface="Arial Narrow" panose="020B0606020202030204" pitchFamily="34" charset="0"/>
                <a:cs typeface="Times New Roman" pitchFamily="18" charset="0"/>
              </a:rPr>
              <a:t> </a:t>
            </a:r>
            <a:endParaRPr lang="en-US" sz="1200" dirty="0">
              <a:solidFill>
                <a:schemeClr val="tx2">
                  <a:lumMod val="50000"/>
                </a:schemeClr>
              </a:solidFill>
              <a:latin typeface="Arial Narrow" panose="020B0606020202030204" pitchFamily="34" charset="0"/>
              <a:cs typeface="Times New Roman" pitchFamily="18" charset="0"/>
            </a:endParaRPr>
          </a:p>
          <a:p>
            <a:pPr algn="ctr" eaLnBrk="0" fontAlgn="base" hangingPunct="0">
              <a:defRPr/>
            </a:pPr>
            <a:r>
              <a:rPr lang="en-US" sz="1200" dirty="0">
                <a:solidFill>
                  <a:schemeClr val="tx2">
                    <a:lumMod val="50000"/>
                  </a:schemeClr>
                </a:solidFill>
                <a:latin typeface="Arial Narrow" panose="020B0606020202030204" pitchFamily="34" charset="0"/>
                <a:cs typeface="Times New Roman" pitchFamily="18" charset="0"/>
              </a:rPr>
              <a:t>Quality </a:t>
            </a:r>
            <a:r>
              <a:rPr lang="en-US" sz="1200" dirty="0" smtClean="0">
                <a:solidFill>
                  <a:schemeClr val="tx2">
                    <a:lumMod val="50000"/>
                  </a:schemeClr>
                </a:solidFill>
                <a:latin typeface="Arial Narrow" panose="020B0606020202030204" pitchFamily="34" charset="0"/>
                <a:cs typeface="Times New Roman" pitchFamily="18" charset="0"/>
              </a:rPr>
              <a:t>Manager</a:t>
            </a:r>
          </a:p>
        </p:txBody>
      </p:sp>
      <p:sp>
        <p:nvSpPr>
          <p:cNvPr id="11" name="AutoShape 43"/>
          <p:cNvSpPr>
            <a:spLocks noChangeArrowheads="1"/>
          </p:cNvSpPr>
          <p:nvPr/>
        </p:nvSpPr>
        <p:spPr bwMode="auto">
          <a:xfrm>
            <a:off x="3039199" y="5370336"/>
            <a:ext cx="3308147" cy="578351"/>
          </a:xfrm>
          <a:prstGeom prst="leftRightArrow">
            <a:avLst>
              <a:gd name="adj1" fmla="val 76425"/>
              <a:gd name="adj2" fmla="val 40296"/>
            </a:avLst>
          </a:prstGeom>
          <a:solidFill>
            <a:schemeClr val="accent5">
              <a:lumMod val="60000"/>
              <a:lumOff val="40000"/>
            </a:schemeClr>
          </a:solidFill>
          <a:ln w="19050" algn="ctr">
            <a:noFill/>
            <a:miter lim="800000"/>
            <a:headEnd/>
            <a:tailEnd type="none" w="lg" len="lg"/>
          </a:ln>
          <a:effectLst/>
        </p:spPr>
        <p:txBody>
          <a:bodyPr wrap="none" lIns="121867" tIns="60933" rIns="121867" bIns="60933"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fontAlgn="base" hangingPunct="0">
              <a:defRPr/>
            </a:pPr>
            <a:r>
              <a:rPr lang="en-US" sz="1400" b="1" dirty="0">
                <a:solidFill>
                  <a:schemeClr val="tx2">
                    <a:lumMod val="50000"/>
                  </a:schemeClr>
                </a:solidFill>
                <a:latin typeface="Arial Narrow" panose="020B0606020202030204" pitchFamily="34" charset="0"/>
                <a:cs typeface="Times New Roman" pitchFamily="18" charset="0"/>
              </a:rPr>
              <a:t>Project Review</a:t>
            </a:r>
          </a:p>
          <a:p>
            <a:pPr algn="ctr" defTabSz="1217524" eaLnBrk="0" fontAlgn="base" hangingPunct="0">
              <a:defRPr/>
            </a:pPr>
            <a:r>
              <a:rPr lang="en-US" sz="1400" dirty="0">
                <a:solidFill>
                  <a:schemeClr val="tx2">
                    <a:lumMod val="50000"/>
                  </a:schemeClr>
                </a:solidFill>
                <a:latin typeface="Arial Narrow" panose="020B0606020202030204" pitchFamily="34" charset="0"/>
                <a:cs typeface="Times New Roman" pitchFamily="18" charset="0"/>
              </a:rPr>
              <a:t>Project Status Report, Quality Review – QMR</a:t>
            </a:r>
          </a:p>
        </p:txBody>
      </p:sp>
      <p:sp>
        <p:nvSpPr>
          <p:cNvPr id="12" name="Text Box 57"/>
          <p:cNvSpPr txBox="1">
            <a:spLocks noChangeArrowheads="1"/>
          </p:cNvSpPr>
          <p:nvPr/>
        </p:nvSpPr>
        <p:spPr bwMode="auto">
          <a:xfrm>
            <a:off x="6131814" y="5406440"/>
            <a:ext cx="2292471" cy="506057"/>
          </a:xfrm>
          <a:prstGeom prst="rect">
            <a:avLst/>
          </a:prstGeom>
          <a:noFill/>
          <a:ln w="12700" algn="ctr">
            <a:noFill/>
            <a:miter lim="800000"/>
            <a:headEnd/>
            <a:tailEnd type="none" w="lg" len="lg"/>
          </a:ln>
          <a:effectLst/>
        </p:spPr>
        <p:txBody>
          <a:bodyPr lIns="60877" tIns="60933" rIns="60877" bIns="60933"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defRPr/>
            </a:pPr>
            <a:r>
              <a:rPr lang="en-US" sz="1200" kern="0" dirty="0" smtClean="0">
                <a:solidFill>
                  <a:schemeClr val="tx2">
                    <a:lumMod val="50000"/>
                  </a:schemeClr>
                </a:solidFill>
                <a:latin typeface="Arial Narrow" panose="020B0606020202030204" pitchFamily="34" charset="0"/>
              </a:rPr>
              <a:t>Engagement Manager</a:t>
            </a:r>
          </a:p>
          <a:p>
            <a:pPr algn="ctr" eaLnBrk="0" fontAlgn="base" hangingPunct="0">
              <a:defRPr/>
            </a:pPr>
            <a:r>
              <a:rPr lang="en-US" sz="1200" kern="0" dirty="0" smtClean="0">
                <a:solidFill>
                  <a:schemeClr val="tx2">
                    <a:lumMod val="50000"/>
                  </a:schemeClr>
                </a:solidFill>
                <a:latin typeface="Arial Narrow" panose="020B0606020202030204" pitchFamily="34" charset="0"/>
              </a:rPr>
              <a:t>Service Delivery Manager</a:t>
            </a:r>
          </a:p>
          <a:p>
            <a:pPr algn="ctr" eaLnBrk="0" fontAlgn="base" hangingPunct="0">
              <a:defRPr/>
            </a:pPr>
            <a:r>
              <a:rPr lang="en-US" sz="1200" kern="0" dirty="0" smtClean="0">
                <a:solidFill>
                  <a:schemeClr val="tx2">
                    <a:lumMod val="50000"/>
                  </a:schemeClr>
                </a:solidFill>
                <a:latin typeface="Arial Narrow" panose="020B0606020202030204" pitchFamily="34" charset="0"/>
              </a:rPr>
              <a:t>Application Leads</a:t>
            </a:r>
            <a:endParaRPr lang="en-US" sz="1200" kern="0" dirty="0">
              <a:solidFill>
                <a:schemeClr val="tx2">
                  <a:lumMod val="50000"/>
                </a:schemeClr>
              </a:solidFill>
              <a:latin typeface="Arial Narrow" panose="020B0606020202030204" pitchFamily="34" charset="0"/>
            </a:endParaRPr>
          </a:p>
        </p:txBody>
      </p:sp>
      <p:sp>
        <p:nvSpPr>
          <p:cNvPr id="13" name="Rectangle 12"/>
          <p:cNvSpPr>
            <a:spLocks noChangeArrowheads="1"/>
          </p:cNvSpPr>
          <p:nvPr/>
        </p:nvSpPr>
        <p:spPr bwMode="auto">
          <a:xfrm>
            <a:off x="942149" y="4028293"/>
            <a:ext cx="7603036" cy="1084408"/>
          </a:xfrm>
          <a:prstGeom prst="rect">
            <a:avLst/>
          </a:prstGeom>
          <a:solidFill>
            <a:srgbClr val="009BCC"/>
          </a:solidFill>
          <a:ln w="12700" algn="ctr">
            <a:solidFill>
              <a:srgbClr val="009BCC"/>
            </a:solidFill>
            <a:miter lim="800000"/>
            <a:headEnd/>
            <a:tailEnd type="none" w="lg" len="lg"/>
          </a:ln>
          <a:effectLst>
            <a:outerShdw blurRad="44450" dist="27940" dir="5400000" algn="ctr">
              <a:srgbClr val="000000">
                <a:alpha val="32000"/>
              </a:srgbClr>
            </a:outerShdw>
          </a:effectLst>
        </p:spPr>
        <p:txBody>
          <a:bodyPr wrap="none" lIns="121867" tIns="60933" rIns="121867" bIns="60933" anchor="b">
            <a:noAutofit/>
          </a:bodyPr>
          <a:lstStyle/>
          <a:p>
            <a:pPr algn="ctr" defTabSz="1217524" eaLnBrk="0" hangingPunct="0">
              <a:defRPr/>
            </a:pPr>
            <a:r>
              <a:rPr lang="en-US" sz="1200" b="1" kern="0" dirty="0">
                <a:solidFill>
                  <a:schemeClr val="bg1"/>
                </a:solidFill>
                <a:latin typeface="Arial Narrow" panose="020B0606020202030204" pitchFamily="34" charset="0"/>
                <a:cs typeface="Times New Roman" pitchFamily="18" charset="0"/>
              </a:rPr>
              <a:t>Tier 2 – Tactical Governance (Monthly)</a:t>
            </a:r>
          </a:p>
        </p:txBody>
      </p:sp>
      <p:sp>
        <p:nvSpPr>
          <p:cNvPr id="14" name="AutoShape 50"/>
          <p:cNvSpPr>
            <a:spLocks noChangeArrowheads="1"/>
          </p:cNvSpPr>
          <p:nvPr/>
        </p:nvSpPr>
        <p:spPr bwMode="auto">
          <a:xfrm>
            <a:off x="1018616" y="4131325"/>
            <a:ext cx="7405666" cy="722955"/>
          </a:xfrm>
          <a:prstGeom prst="rect">
            <a:avLst/>
          </a:prstGeom>
          <a:solidFill>
            <a:schemeClr val="bg1"/>
          </a:solidFill>
          <a:ln w="12700" algn="ctr">
            <a:noFill/>
            <a:round/>
            <a:headEnd/>
            <a:tailEnd type="none" w="lg" len="lg"/>
          </a:ln>
          <a:effectLst>
            <a:outerShdw blurRad="44450" dist="27940" dir="5400000" algn="ctr">
              <a:srgbClr val="000000">
                <a:alpha val="32000"/>
              </a:srgbClr>
            </a:outerShdw>
          </a:effectLst>
        </p:spPr>
        <p:txBody>
          <a:bodyPr wrap="none" lIns="121867" tIns="60933" rIns="121867" bIns="60933" anchor="ctr">
            <a:noAutofit/>
          </a:bodyPr>
          <a:lstStyle/>
          <a:p>
            <a:pPr algn="ctr" defTabSz="1217524" eaLnBrk="0" hangingPunct="0">
              <a:defRPr/>
            </a:pPr>
            <a:endParaRPr lang="en-US" sz="1200" kern="0" dirty="0">
              <a:solidFill>
                <a:srgbClr val="000000"/>
              </a:solidFill>
              <a:latin typeface="Arial Narrow" panose="020B0606020202030204" pitchFamily="34" charset="0"/>
            </a:endParaRPr>
          </a:p>
        </p:txBody>
      </p:sp>
      <p:sp>
        <p:nvSpPr>
          <p:cNvPr id="15" name="Text Box 72"/>
          <p:cNvSpPr txBox="1">
            <a:spLocks noChangeArrowheads="1"/>
          </p:cNvSpPr>
          <p:nvPr/>
        </p:nvSpPr>
        <p:spPr bwMode="auto">
          <a:xfrm>
            <a:off x="1098419" y="4239772"/>
            <a:ext cx="1917365" cy="506057"/>
          </a:xfrm>
          <a:prstGeom prst="rect">
            <a:avLst/>
          </a:prstGeom>
          <a:noFill/>
          <a:ln w="12700" algn="ctr">
            <a:noFill/>
            <a:miter lim="800000"/>
            <a:headEnd/>
            <a:tailEnd type="none" w="lg" len="lg"/>
          </a:ln>
          <a:effectLst/>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defRPr/>
            </a:pPr>
            <a:r>
              <a:rPr lang="en-US" sz="1200" kern="0" dirty="0">
                <a:solidFill>
                  <a:schemeClr val="tx2">
                    <a:lumMod val="50000"/>
                  </a:schemeClr>
                </a:solidFill>
                <a:latin typeface="Arial Narrow" panose="020B0606020202030204" pitchFamily="34" charset="0"/>
                <a:cs typeface="Times New Roman" pitchFamily="18" charset="0"/>
              </a:rPr>
              <a:t>IT </a:t>
            </a:r>
            <a:r>
              <a:rPr lang="en-US" sz="1200" kern="0" dirty="0" smtClean="0">
                <a:solidFill>
                  <a:schemeClr val="tx2">
                    <a:lumMod val="50000"/>
                  </a:schemeClr>
                </a:solidFill>
                <a:latin typeface="Arial Narrow" panose="020B0606020202030204" pitchFamily="34" charset="0"/>
                <a:cs typeface="Times New Roman" pitchFamily="18" charset="0"/>
              </a:rPr>
              <a:t>Application Owner</a:t>
            </a:r>
            <a:endParaRPr lang="en-US" sz="1200" kern="0" dirty="0">
              <a:solidFill>
                <a:schemeClr val="tx2">
                  <a:lumMod val="50000"/>
                </a:schemeClr>
              </a:solidFill>
              <a:latin typeface="Arial Narrow" panose="020B0606020202030204" pitchFamily="34" charset="0"/>
              <a:cs typeface="Times New Roman" pitchFamily="18" charset="0"/>
            </a:endParaRPr>
          </a:p>
          <a:p>
            <a:pPr algn="ctr" eaLnBrk="0" fontAlgn="base" hangingPunct="0">
              <a:defRPr/>
            </a:pPr>
            <a:r>
              <a:rPr lang="en-US" sz="1200" kern="0" dirty="0">
                <a:solidFill>
                  <a:schemeClr val="tx2">
                    <a:lumMod val="50000"/>
                  </a:schemeClr>
                </a:solidFill>
                <a:latin typeface="Arial Narrow" panose="020B0606020202030204" pitchFamily="34" charset="0"/>
                <a:cs typeface="Times New Roman" pitchFamily="18" charset="0"/>
              </a:rPr>
              <a:t>Operations Manager </a:t>
            </a:r>
          </a:p>
        </p:txBody>
      </p:sp>
      <p:sp>
        <p:nvSpPr>
          <p:cNvPr id="16" name="AutoShape 43"/>
          <p:cNvSpPr>
            <a:spLocks noChangeArrowheads="1"/>
          </p:cNvSpPr>
          <p:nvPr/>
        </p:nvSpPr>
        <p:spPr bwMode="auto">
          <a:xfrm>
            <a:off x="3039199" y="4203643"/>
            <a:ext cx="3308147" cy="578351"/>
          </a:xfrm>
          <a:prstGeom prst="leftRightArrow">
            <a:avLst>
              <a:gd name="adj1" fmla="val 80561"/>
              <a:gd name="adj2" fmla="val 40296"/>
            </a:avLst>
          </a:prstGeom>
          <a:solidFill>
            <a:schemeClr val="accent5">
              <a:lumMod val="60000"/>
              <a:lumOff val="40000"/>
            </a:schemeClr>
          </a:solidFill>
          <a:ln w="19050" algn="ctr">
            <a:noFill/>
            <a:miter lim="800000"/>
            <a:headEnd/>
            <a:tailEnd type="none" w="lg" len="lg"/>
          </a:ln>
          <a:effectLst/>
        </p:spPr>
        <p:txBody>
          <a:bodyPr wrap="none" lIns="121867" tIns="60933" rIns="121867" bIns="60933"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hangingPunct="0">
              <a:defRPr/>
            </a:pPr>
            <a:r>
              <a:rPr lang="en-US" sz="1400" b="1" dirty="0">
                <a:solidFill>
                  <a:schemeClr val="tx2">
                    <a:lumMod val="50000"/>
                  </a:schemeClr>
                </a:solidFill>
                <a:latin typeface="Arial Narrow" panose="020B0606020202030204" pitchFamily="34" charset="0"/>
                <a:cs typeface="Times New Roman" pitchFamily="18" charset="0"/>
              </a:rPr>
              <a:t>Engagement Review</a:t>
            </a:r>
          </a:p>
          <a:p>
            <a:pPr algn="ctr" defTabSz="1217524" eaLnBrk="0" hangingPunct="0">
              <a:defRPr/>
            </a:pPr>
            <a:r>
              <a:rPr lang="en-US" sz="1400" dirty="0">
                <a:solidFill>
                  <a:schemeClr val="tx2">
                    <a:lumMod val="50000"/>
                  </a:schemeClr>
                </a:solidFill>
                <a:latin typeface="Arial Narrow" panose="020B0606020202030204" pitchFamily="34" charset="0"/>
                <a:cs typeface="Times New Roman" pitchFamily="18" charset="0"/>
              </a:rPr>
              <a:t>Operational Dashboard</a:t>
            </a:r>
          </a:p>
        </p:txBody>
      </p:sp>
      <p:sp>
        <p:nvSpPr>
          <p:cNvPr id="17" name="Text Box 57"/>
          <p:cNvSpPr txBox="1">
            <a:spLocks noChangeArrowheads="1"/>
          </p:cNvSpPr>
          <p:nvPr/>
        </p:nvSpPr>
        <p:spPr bwMode="auto">
          <a:xfrm>
            <a:off x="6273198" y="4239772"/>
            <a:ext cx="2009713" cy="506057"/>
          </a:xfrm>
          <a:prstGeom prst="rect">
            <a:avLst/>
          </a:prstGeom>
          <a:noFill/>
          <a:ln w="12700" algn="ctr">
            <a:noFill/>
            <a:miter lim="800000"/>
            <a:headEnd/>
            <a:tailEnd type="none" w="lg" len="lg"/>
          </a:ln>
          <a:effectLst/>
        </p:spPr>
        <p:txBody>
          <a:bodyPr lIns="0" tIns="60933" rIns="0" bIns="60933" anchor="ctr">
            <a:noAutofit/>
          </a:bodyPr>
          <a:lstStyle>
            <a:defPPr>
              <a:defRPr lang="de-DE"/>
            </a:defPPr>
            <a:lvl1pPr marL="0" marR="0" lvl="0" indent="0" algn="ctr" defTabSz="914400" eaLnBrk="0" latinLnBrk="0" hangingPunct="0">
              <a:lnSpc>
                <a:spcPct val="100000"/>
              </a:lnSpc>
              <a:spcBef>
                <a:spcPct val="50000"/>
              </a:spcBef>
              <a:buClrTx/>
              <a:buSzTx/>
              <a:buFontTx/>
              <a:buNone/>
              <a:tabLst/>
              <a:defRPr kumimoji="0" sz="1050" b="1" i="0" u="none" strike="noStrike" cap="none" spc="0" normalizeH="0" baseline="0">
                <a:ln>
                  <a:noFill/>
                </a:ln>
                <a:solidFill>
                  <a:srgbClr val="000000"/>
                </a:solidFill>
                <a:effectLst/>
                <a:uLnTx/>
                <a:uFillTx/>
                <a:latin typeface="Arial"/>
                <a:cs typeface="Times New Roman" pitchFamily="18" charset="0"/>
              </a:defRPr>
            </a:lvl1pPr>
            <a:lvl2pPr marL="457200" defTabSz="914400" eaLnBrk="1" latinLnBrk="0" hangingPunct="1">
              <a:defRPr sz="1800">
                <a:latin typeface="+mn-lt"/>
                <a:cs typeface="+mn-cs"/>
              </a:defRPr>
            </a:lvl2pPr>
            <a:lvl3pPr marL="914400" defTabSz="914400" eaLnBrk="1" latinLnBrk="0" hangingPunct="1">
              <a:defRPr sz="1800">
                <a:latin typeface="+mn-lt"/>
                <a:cs typeface="+mn-cs"/>
              </a:defRPr>
            </a:lvl3pPr>
            <a:lvl4pPr marL="1371600" defTabSz="914400" eaLnBrk="1" latinLnBrk="0" hangingPunct="1">
              <a:defRPr sz="1800">
                <a:latin typeface="+mn-lt"/>
                <a:cs typeface="+mn-cs"/>
              </a:defRPr>
            </a:lvl4pPr>
            <a:lvl5pPr marL="1828800" defTabSz="914400" eaLnBrk="1" latinLnBrk="0" hangingPunct="1">
              <a:defRPr sz="1800">
                <a:latin typeface="+mn-lt"/>
                <a:cs typeface="+mn-cs"/>
              </a:defRPr>
            </a:lvl5pPr>
            <a:lvl6pPr>
              <a:defRPr sz="1800">
                <a:latin typeface="+mn-lt"/>
                <a:cs typeface="+mn-cs"/>
              </a:defRPr>
            </a:lvl6pPr>
            <a:lvl7pPr>
              <a:defRPr sz="1800">
                <a:latin typeface="+mn-lt"/>
                <a:cs typeface="+mn-cs"/>
              </a:defRPr>
            </a:lvl7pPr>
            <a:lvl8pPr>
              <a:defRPr sz="1800">
                <a:latin typeface="+mn-lt"/>
                <a:cs typeface="+mn-cs"/>
              </a:defRPr>
            </a:lvl8pPr>
            <a:lvl9pPr>
              <a:defRPr sz="1800">
                <a:latin typeface="+mn-lt"/>
                <a:cs typeface="+mn-cs"/>
              </a:defRPr>
            </a:lvl9pPr>
          </a:lstStyle>
          <a:p>
            <a:pPr>
              <a:spcBef>
                <a:spcPts val="0"/>
              </a:spcBef>
              <a:defRPr/>
            </a:pPr>
            <a:r>
              <a:rPr lang="en-US" sz="1200" b="0" kern="0" dirty="0" smtClean="0">
                <a:solidFill>
                  <a:schemeClr val="tx2">
                    <a:lumMod val="50000"/>
                  </a:schemeClr>
                </a:solidFill>
                <a:latin typeface="Arial Narrow" panose="020B0606020202030204" pitchFamily="34" charset="0"/>
              </a:rPr>
              <a:t>Delivery Executive</a:t>
            </a:r>
          </a:p>
          <a:p>
            <a:pPr>
              <a:spcBef>
                <a:spcPts val="0"/>
              </a:spcBef>
              <a:defRPr/>
            </a:pPr>
            <a:r>
              <a:rPr lang="en-US" sz="1200" b="0" kern="0" dirty="0" smtClean="0">
                <a:solidFill>
                  <a:schemeClr val="tx2">
                    <a:lumMod val="50000"/>
                  </a:schemeClr>
                </a:solidFill>
                <a:latin typeface="Arial Narrow" panose="020B0606020202030204" pitchFamily="34" charset="0"/>
              </a:rPr>
              <a:t>Engagement Manager</a:t>
            </a:r>
          </a:p>
          <a:p>
            <a:pPr>
              <a:spcBef>
                <a:spcPts val="0"/>
              </a:spcBef>
              <a:defRPr/>
            </a:pPr>
            <a:r>
              <a:rPr lang="en-US" sz="1200" b="0" kern="0" dirty="0" smtClean="0">
                <a:solidFill>
                  <a:schemeClr val="tx2">
                    <a:lumMod val="50000"/>
                  </a:schemeClr>
                </a:solidFill>
                <a:latin typeface="Arial Narrow" panose="020B0606020202030204" pitchFamily="34" charset="0"/>
              </a:rPr>
              <a:t>Service </a:t>
            </a:r>
            <a:r>
              <a:rPr lang="en-US" sz="1200" b="0" kern="0" dirty="0">
                <a:solidFill>
                  <a:schemeClr val="tx2">
                    <a:lumMod val="50000"/>
                  </a:schemeClr>
                </a:solidFill>
                <a:latin typeface="Arial Narrow" panose="020B0606020202030204" pitchFamily="34" charset="0"/>
              </a:rPr>
              <a:t>Delivery </a:t>
            </a:r>
            <a:r>
              <a:rPr lang="en-US" sz="1200" b="0" kern="0" dirty="0" smtClean="0">
                <a:solidFill>
                  <a:schemeClr val="tx2">
                    <a:lumMod val="50000"/>
                  </a:schemeClr>
                </a:solidFill>
                <a:latin typeface="Arial Narrow" panose="020B0606020202030204" pitchFamily="34" charset="0"/>
              </a:rPr>
              <a:t>Manager</a:t>
            </a:r>
          </a:p>
        </p:txBody>
      </p:sp>
      <p:sp>
        <p:nvSpPr>
          <p:cNvPr id="18" name="Rectangle 17"/>
          <p:cNvSpPr>
            <a:spLocks noChangeArrowheads="1"/>
          </p:cNvSpPr>
          <p:nvPr/>
        </p:nvSpPr>
        <p:spPr bwMode="auto">
          <a:xfrm>
            <a:off x="942149" y="2861626"/>
            <a:ext cx="7603036" cy="1084408"/>
          </a:xfrm>
          <a:prstGeom prst="rect">
            <a:avLst/>
          </a:prstGeom>
          <a:solidFill>
            <a:srgbClr val="009BCC"/>
          </a:solidFill>
          <a:ln w="12700" algn="ctr">
            <a:solidFill>
              <a:srgbClr val="009BCC"/>
            </a:solidFill>
            <a:miter lim="800000"/>
            <a:headEnd/>
            <a:tailEnd type="none" w="lg" len="lg"/>
          </a:ln>
          <a:effectLst>
            <a:outerShdw blurRad="44450" dist="27940" dir="5400000" algn="ctr">
              <a:srgbClr val="000000">
                <a:alpha val="32000"/>
              </a:srgbClr>
            </a:outerShdw>
          </a:effectLst>
        </p:spPr>
        <p:txBody>
          <a:bodyPr wrap="none" lIns="121867" tIns="60933" rIns="121867" bIns="60933"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hangingPunct="0">
              <a:defRPr/>
            </a:pPr>
            <a:r>
              <a:rPr lang="en-US" sz="1200" b="1" dirty="0">
                <a:solidFill>
                  <a:schemeClr val="bg1"/>
                </a:solidFill>
                <a:latin typeface="Arial Narrow" panose="020B0606020202030204" pitchFamily="34" charset="0"/>
                <a:cs typeface="Times New Roman" pitchFamily="18" charset="0"/>
              </a:rPr>
              <a:t>Tier 1 – Strategic Governance (Quarterly)</a:t>
            </a:r>
          </a:p>
        </p:txBody>
      </p:sp>
      <p:sp>
        <p:nvSpPr>
          <p:cNvPr id="19" name="AutoShape 50"/>
          <p:cNvSpPr>
            <a:spLocks noChangeArrowheads="1"/>
          </p:cNvSpPr>
          <p:nvPr/>
        </p:nvSpPr>
        <p:spPr bwMode="auto">
          <a:xfrm>
            <a:off x="1018616" y="2964658"/>
            <a:ext cx="7405666" cy="722955"/>
          </a:xfrm>
          <a:prstGeom prst="rect">
            <a:avLst/>
          </a:prstGeom>
          <a:solidFill>
            <a:schemeClr val="bg1"/>
          </a:solidFill>
          <a:ln w="12700" algn="ctr">
            <a:noFill/>
            <a:round/>
            <a:headEnd/>
            <a:tailEnd type="none" w="lg" len="lg"/>
          </a:ln>
          <a:effectLst>
            <a:outerShdw blurRad="44450" dist="27940" dir="5400000" algn="ctr">
              <a:srgbClr val="000000">
                <a:alpha val="32000"/>
              </a:srgbClr>
            </a:outerShdw>
          </a:effectLst>
        </p:spPr>
        <p:txBody>
          <a:bodyPr wrap="none" lIns="121867" tIns="60933" rIns="121867" bIns="60933" anchor="ctr">
            <a:noAutofit/>
          </a:bodyPr>
          <a:lstStyle/>
          <a:p>
            <a:pPr algn="ctr" defTabSz="1217524" eaLnBrk="0" hangingPunct="0">
              <a:defRPr/>
            </a:pPr>
            <a:endParaRPr lang="en-US" sz="1200" kern="0" dirty="0">
              <a:solidFill>
                <a:srgbClr val="000000"/>
              </a:solidFill>
              <a:latin typeface="Arial Narrow" panose="020B0606020202030204" pitchFamily="34" charset="0"/>
              <a:cs typeface="Times New Roman" pitchFamily="18" charset="0"/>
            </a:endParaRPr>
          </a:p>
        </p:txBody>
      </p:sp>
      <p:sp>
        <p:nvSpPr>
          <p:cNvPr id="20" name="Text Box 72"/>
          <p:cNvSpPr txBox="1">
            <a:spLocks noChangeArrowheads="1"/>
          </p:cNvSpPr>
          <p:nvPr/>
        </p:nvSpPr>
        <p:spPr bwMode="auto">
          <a:xfrm>
            <a:off x="1258438" y="3073107"/>
            <a:ext cx="1597320" cy="506057"/>
          </a:xfrm>
          <a:prstGeom prst="rect">
            <a:avLst/>
          </a:prstGeom>
          <a:noFill/>
          <a:ln w="12700" algn="ctr">
            <a:noFill/>
            <a:miter lim="800000"/>
            <a:headEnd/>
            <a:tailEnd type="none" w="lg" len="lg"/>
          </a:ln>
          <a:effectLst/>
        </p:spPr>
        <p:txBody>
          <a:bodyPr wrap="square" lIns="0" tIns="0" rIns="0" bIns="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defRPr/>
            </a:pPr>
            <a:r>
              <a:rPr lang="en-US" sz="1200" kern="0" dirty="0" smtClean="0">
                <a:solidFill>
                  <a:schemeClr val="tx2">
                    <a:lumMod val="50000"/>
                  </a:schemeClr>
                </a:solidFill>
                <a:latin typeface="Arial Narrow" panose="020B0606020202030204" pitchFamily="34" charset="0"/>
                <a:cs typeface="Times New Roman" pitchFamily="18" charset="0"/>
              </a:rPr>
              <a:t>Application Delivery Owner</a:t>
            </a:r>
          </a:p>
          <a:p>
            <a:pPr algn="ctr" eaLnBrk="0" fontAlgn="base" hangingPunct="0">
              <a:defRPr/>
            </a:pPr>
            <a:r>
              <a:rPr lang="en-US" sz="1200" kern="0" dirty="0" smtClean="0">
                <a:solidFill>
                  <a:schemeClr val="tx2">
                    <a:lumMod val="50000"/>
                  </a:schemeClr>
                </a:solidFill>
                <a:latin typeface="Arial Narrow" panose="020B0606020202030204" pitchFamily="34" charset="0"/>
                <a:cs typeface="Times New Roman" pitchFamily="18" charset="0"/>
              </a:rPr>
              <a:t>IT </a:t>
            </a:r>
            <a:r>
              <a:rPr lang="en-US" sz="1200" kern="0" dirty="0">
                <a:solidFill>
                  <a:schemeClr val="tx2">
                    <a:lumMod val="50000"/>
                  </a:schemeClr>
                </a:solidFill>
                <a:latin typeface="Arial Narrow" panose="020B0606020202030204" pitchFamily="34" charset="0"/>
                <a:cs typeface="Times New Roman" pitchFamily="18" charset="0"/>
              </a:rPr>
              <a:t>Application </a:t>
            </a:r>
            <a:r>
              <a:rPr lang="en-US" sz="1200" kern="0" dirty="0" smtClean="0">
                <a:solidFill>
                  <a:schemeClr val="tx2">
                    <a:lumMod val="50000"/>
                  </a:schemeClr>
                </a:solidFill>
                <a:latin typeface="Arial Narrow" panose="020B0606020202030204" pitchFamily="34" charset="0"/>
                <a:cs typeface="Times New Roman" pitchFamily="18" charset="0"/>
              </a:rPr>
              <a:t>Owner</a:t>
            </a:r>
            <a:endParaRPr lang="en-US" sz="1200" kern="0" dirty="0">
              <a:solidFill>
                <a:schemeClr val="tx2">
                  <a:lumMod val="50000"/>
                </a:schemeClr>
              </a:solidFill>
              <a:latin typeface="Arial Narrow" panose="020B0606020202030204" pitchFamily="34" charset="0"/>
              <a:cs typeface="Times New Roman" pitchFamily="18" charset="0"/>
            </a:endParaRPr>
          </a:p>
        </p:txBody>
      </p:sp>
      <p:sp>
        <p:nvSpPr>
          <p:cNvPr id="21" name="AutoShape 43"/>
          <p:cNvSpPr>
            <a:spLocks noChangeArrowheads="1"/>
          </p:cNvSpPr>
          <p:nvPr/>
        </p:nvSpPr>
        <p:spPr bwMode="auto">
          <a:xfrm>
            <a:off x="3039199" y="3037001"/>
            <a:ext cx="3308147" cy="578351"/>
          </a:xfrm>
          <a:prstGeom prst="leftRightArrow">
            <a:avLst>
              <a:gd name="adj1" fmla="val 80561"/>
              <a:gd name="adj2" fmla="val 40296"/>
            </a:avLst>
          </a:prstGeom>
          <a:solidFill>
            <a:schemeClr val="accent5">
              <a:lumMod val="60000"/>
              <a:lumOff val="40000"/>
            </a:schemeClr>
          </a:solidFill>
          <a:ln w="19050" algn="ctr">
            <a:noFill/>
            <a:miter lim="800000"/>
            <a:headEnd/>
            <a:tailEnd type="none" w="lg" len="lg"/>
          </a:ln>
          <a:effectLst/>
        </p:spPr>
        <p:txBody>
          <a:bodyPr wrap="none" lIns="121867" tIns="60933" rIns="121867" bIns="60933"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524" eaLnBrk="0" hangingPunct="0">
              <a:defRPr/>
            </a:pPr>
            <a:r>
              <a:rPr lang="en-US" sz="1400" b="1" dirty="0">
                <a:solidFill>
                  <a:schemeClr val="tx2">
                    <a:lumMod val="50000"/>
                  </a:schemeClr>
                </a:solidFill>
                <a:latin typeface="Arial Narrow" panose="020B0606020202030204" pitchFamily="34" charset="0"/>
                <a:cs typeface="Times New Roman" pitchFamily="18" charset="0"/>
              </a:rPr>
              <a:t>Executive Review</a:t>
            </a:r>
          </a:p>
          <a:p>
            <a:pPr algn="ctr" defTabSz="1217524" eaLnBrk="0" hangingPunct="0">
              <a:defRPr/>
            </a:pPr>
            <a:r>
              <a:rPr lang="en-US" sz="1400" dirty="0">
                <a:solidFill>
                  <a:schemeClr val="tx2">
                    <a:lumMod val="50000"/>
                  </a:schemeClr>
                </a:solidFill>
                <a:latin typeface="Arial Narrow" panose="020B0606020202030204" pitchFamily="34" charset="0"/>
                <a:cs typeface="Times New Roman" pitchFamily="18" charset="0"/>
              </a:rPr>
              <a:t>Engagement Dashboard</a:t>
            </a:r>
          </a:p>
        </p:txBody>
      </p:sp>
      <p:sp>
        <p:nvSpPr>
          <p:cNvPr id="22" name="Text Box 57"/>
          <p:cNvSpPr txBox="1">
            <a:spLocks noChangeArrowheads="1"/>
          </p:cNvSpPr>
          <p:nvPr/>
        </p:nvSpPr>
        <p:spPr bwMode="auto">
          <a:xfrm>
            <a:off x="6299840" y="3073107"/>
            <a:ext cx="1956427" cy="506057"/>
          </a:xfrm>
          <a:prstGeom prst="rect">
            <a:avLst/>
          </a:prstGeom>
          <a:noFill/>
          <a:ln w="12700" algn="ctr">
            <a:noFill/>
            <a:miter lim="800000"/>
            <a:headEnd/>
            <a:tailEnd type="none" w="lg" len="lg"/>
          </a:ln>
          <a:effectLst/>
        </p:spPr>
        <p:txBody>
          <a:bodyPr lIns="0" tIns="60933" rIns="0" bIns="60933" anchor="ctr">
            <a:noAutofit/>
          </a:bodyPr>
          <a:lstStyle>
            <a:defPPr>
              <a:defRPr lang="de-DE"/>
            </a:defPPr>
            <a:lvl1pPr marL="0" marR="0" lvl="0" indent="0" algn="ctr" defTabSz="914400" eaLnBrk="0" latinLnBrk="0" hangingPunct="0">
              <a:lnSpc>
                <a:spcPct val="100000"/>
              </a:lnSpc>
              <a:spcBef>
                <a:spcPct val="50000"/>
              </a:spcBef>
              <a:buClrTx/>
              <a:buSzTx/>
              <a:buFontTx/>
              <a:buNone/>
              <a:tabLst/>
              <a:defRPr kumimoji="0" sz="1050" b="1" i="0" u="none" strike="noStrike" cap="none" spc="0" normalizeH="0" baseline="0">
                <a:ln>
                  <a:noFill/>
                </a:ln>
                <a:solidFill>
                  <a:srgbClr val="000000"/>
                </a:solidFill>
                <a:effectLst/>
                <a:uLnTx/>
                <a:uFillTx/>
                <a:latin typeface="Arial"/>
                <a:cs typeface="Times New Roman" pitchFamily="18" charset="0"/>
              </a:defRPr>
            </a:lvl1pPr>
            <a:lvl2pPr marL="457200" defTabSz="914400" eaLnBrk="1" latinLnBrk="0" hangingPunct="1">
              <a:defRPr sz="1800">
                <a:latin typeface="+mn-lt"/>
                <a:cs typeface="+mn-cs"/>
              </a:defRPr>
            </a:lvl2pPr>
            <a:lvl3pPr marL="914400" defTabSz="914400" eaLnBrk="1" latinLnBrk="0" hangingPunct="1">
              <a:defRPr sz="1800">
                <a:latin typeface="+mn-lt"/>
                <a:cs typeface="+mn-cs"/>
              </a:defRPr>
            </a:lvl3pPr>
            <a:lvl4pPr marL="1371600" defTabSz="914400" eaLnBrk="1" latinLnBrk="0" hangingPunct="1">
              <a:defRPr sz="1800">
                <a:latin typeface="+mn-lt"/>
                <a:cs typeface="+mn-cs"/>
              </a:defRPr>
            </a:lvl4pPr>
            <a:lvl5pPr marL="1828800" defTabSz="914400" eaLnBrk="1" latinLnBrk="0" hangingPunct="1">
              <a:defRPr sz="1800">
                <a:latin typeface="+mn-lt"/>
                <a:cs typeface="+mn-cs"/>
              </a:defRPr>
            </a:lvl5pPr>
            <a:lvl6pPr>
              <a:defRPr sz="1800">
                <a:latin typeface="+mn-lt"/>
                <a:cs typeface="+mn-cs"/>
              </a:defRPr>
            </a:lvl6pPr>
            <a:lvl7pPr>
              <a:defRPr sz="1800">
                <a:latin typeface="+mn-lt"/>
                <a:cs typeface="+mn-cs"/>
              </a:defRPr>
            </a:lvl7pPr>
            <a:lvl8pPr>
              <a:defRPr sz="1800">
                <a:latin typeface="+mn-lt"/>
                <a:cs typeface="+mn-cs"/>
              </a:defRPr>
            </a:lvl8pPr>
            <a:lvl9pPr>
              <a:defRPr sz="1800">
                <a:latin typeface="+mn-lt"/>
                <a:cs typeface="+mn-cs"/>
              </a:defRPr>
            </a:lvl9pPr>
          </a:lstStyle>
          <a:p>
            <a:pPr defTabSz="1217524">
              <a:spcBef>
                <a:spcPts val="0"/>
              </a:spcBef>
              <a:defRPr/>
            </a:pPr>
            <a:r>
              <a:rPr lang="en-US" sz="1200" b="0" kern="0" dirty="0" smtClean="0">
                <a:solidFill>
                  <a:schemeClr val="tx2">
                    <a:lumMod val="50000"/>
                  </a:schemeClr>
                </a:solidFill>
                <a:latin typeface="Arial Narrow" panose="020B0606020202030204" pitchFamily="34" charset="0"/>
              </a:rPr>
              <a:t>P&amp;C Delivery Leader</a:t>
            </a:r>
          </a:p>
          <a:p>
            <a:pPr defTabSz="1217524">
              <a:spcBef>
                <a:spcPts val="0"/>
              </a:spcBef>
              <a:defRPr/>
            </a:pPr>
            <a:r>
              <a:rPr lang="en-US" sz="1200" b="0" kern="0" dirty="0" smtClean="0">
                <a:solidFill>
                  <a:schemeClr val="tx2">
                    <a:lumMod val="50000"/>
                  </a:schemeClr>
                </a:solidFill>
                <a:latin typeface="Arial Narrow" panose="020B0606020202030204" pitchFamily="34" charset="0"/>
              </a:rPr>
              <a:t>Account Executive</a:t>
            </a:r>
            <a:endParaRPr lang="en-US" sz="1200" b="0" kern="0" dirty="0">
              <a:solidFill>
                <a:schemeClr val="tx2">
                  <a:lumMod val="50000"/>
                </a:schemeClr>
              </a:solidFill>
              <a:latin typeface="Arial Narrow" panose="020B0606020202030204" pitchFamily="34" charset="0"/>
            </a:endParaRPr>
          </a:p>
          <a:p>
            <a:pPr defTabSz="1217524">
              <a:spcBef>
                <a:spcPts val="0"/>
              </a:spcBef>
              <a:defRPr/>
            </a:pPr>
            <a:r>
              <a:rPr lang="en-US" sz="1200" b="0" kern="0" dirty="0" smtClean="0">
                <a:solidFill>
                  <a:schemeClr val="tx2">
                    <a:lumMod val="50000"/>
                  </a:schemeClr>
                </a:solidFill>
                <a:latin typeface="Arial Narrow" panose="020B0606020202030204" pitchFamily="34" charset="0"/>
              </a:rPr>
              <a:t>Delivery Executive</a:t>
            </a:r>
            <a:endParaRPr lang="en-US" sz="1200" b="0" kern="0" dirty="0">
              <a:solidFill>
                <a:schemeClr val="tx2">
                  <a:lumMod val="50000"/>
                </a:schemeClr>
              </a:solidFill>
              <a:latin typeface="Arial Narrow" panose="020B0606020202030204" pitchFamily="34" charset="0"/>
            </a:endParaRPr>
          </a:p>
        </p:txBody>
      </p:sp>
      <p:sp>
        <p:nvSpPr>
          <p:cNvPr id="23" name="Up Arrow 22"/>
          <p:cNvSpPr>
            <a:spLocks/>
          </p:cNvSpPr>
          <p:nvPr/>
        </p:nvSpPr>
        <p:spPr>
          <a:xfrm>
            <a:off x="301626" y="2861628"/>
            <a:ext cx="698721" cy="3417783"/>
          </a:xfrm>
          <a:prstGeom prst="upArrow">
            <a:avLst/>
          </a:prstGeom>
          <a:solidFill>
            <a:schemeClr val="accent3"/>
          </a:solidFill>
          <a:ln w="9525" cap="flat" cmpd="sng" algn="ctr">
            <a:noFill/>
            <a:prstDash val="solid"/>
          </a:ln>
          <a:effectLst>
            <a:outerShdw blurRad="44450" dist="27940" dir="5400000" algn="ctr">
              <a:srgbClr val="000000">
                <a:alpha val="32000"/>
              </a:srgbClr>
            </a:outerShdw>
          </a:effectLst>
        </p:spPr>
        <p:txBody>
          <a:bodyPr vert="vert270" lIns="121867" tIns="60933" rIns="121867" bIns="60933" rtlCol="0" anchor="ctr"/>
          <a:lstStyle/>
          <a:p>
            <a:pPr algn="ctr" defTabSz="1217524">
              <a:defRPr/>
            </a:pPr>
            <a:r>
              <a:rPr lang="en-US" sz="1200" b="1" kern="0" dirty="0">
                <a:solidFill>
                  <a:schemeClr val="bg1"/>
                </a:solidFill>
                <a:latin typeface="Arial Narrow" panose="020B0606020202030204" pitchFamily="34" charset="0"/>
              </a:rPr>
              <a:t>Direction of Escalation</a:t>
            </a:r>
          </a:p>
        </p:txBody>
      </p:sp>
      <p:sp>
        <p:nvSpPr>
          <p:cNvPr id="24" name="Up Arrow 23"/>
          <p:cNvSpPr>
            <a:spLocks/>
          </p:cNvSpPr>
          <p:nvPr/>
        </p:nvSpPr>
        <p:spPr>
          <a:xfrm>
            <a:off x="8481641" y="2861627"/>
            <a:ext cx="698721" cy="3415349"/>
          </a:xfrm>
          <a:prstGeom prst="upArrow">
            <a:avLst/>
          </a:prstGeom>
          <a:solidFill>
            <a:schemeClr val="accent3"/>
          </a:solidFill>
          <a:ln w="9525" cap="flat" cmpd="sng" algn="ctr">
            <a:noFill/>
            <a:prstDash val="solid"/>
          </a:ln>
          <a:effectLst>
            <a:outerShdw blurRad="44450" dist="27940" dir="5400000" algn="ctr">
              <a:srgbClr val="000000">
                <a:alpha val="32000"/>
              </a:srgbClr>
            </a:outerShdw>
          </a:effectLst>
        </p:spPr>
        <p:txBody>
          <a:bodyPr vert="vert270" lIns="121867" tIns="60933" rIns="121867" bIns="60933" rtlCol="0" anchor="ctr"/>
          <a:lstStyle/>
          <a:p>
            <a:pPr algn="ctr" defTabSz="1217524">
              <a:defRPr/>
            </a:pPr>
            <a:r>
              <a:rPr lang="en-US" sz="1200" b="1" kern="0" dirty="0">
                <a:solidFill>
                  <a:schemeClr val="bg1"/>
                </a:solidFill>
                <a:latin typeface="Arial Narrow" panose="020B0606020202030204" pitchFamily="34" charset="0"/>
              </a:rPr>
              <a:t>Direction of Reporting</a:t>
            </a:r>
          </a:p>
        </p:txBody>
      </p:sp>
      <p:pic>
        <p:nvPicPr>
          <p:cNvPr id="25" name="Picture 12" descr="OK_Capgemini"/>
          <p:cNvPicPr>
            <a:picLocks noChangeAspect="1" noChangeArrowheads="1"/>
          </p:cNvPicPr>
          <p:nvPr/>
        </p:nvPicPr>
        <p:blipFill>
          <a:blip r:embed="rId3" cstate="screen"/>
          <a:stretch>
            <a:fillRect/>
          </a:stretch>
        </p:blipFill>
        <p:spPr bwMode="auto">
          <a:xfrm>
            <a:off x="6877050" y="2537706"/>
            <a:ext cx="1304408" cy="285340"/>
          </a:xfrm>
          <a:prstGeom prst="rect">
            <a:avLst/>
          </a:prstGeom>
          <a:noFill/>
          <a:ln>
            <a:noFill/>
          </a:ln>
        </p:spPr>
      </p:pic>
      <p:pic>
        <p:nvPicPr>
          <p:cNvPr id="26" name="Picture 25"/>
          <p:cNvPicPr>
            <a:picLocks noChangeAspect="1"/>
          </p:cNvPicPr>
          <p:nvPr/>
        </p:nvPicPr>
        <p:blipFill>
          <a:blip r:embed="rId4" cstate="print"/>
          <a:stretch>
            <a:fillRect/>
          </a:stretch>
        </p:blipFill>
        <p:spPr>
          <a:xfrm>
            <a:off x="1501196" y="2444838"/>
            <a:ext cx="997592" cy="378208"/>
          </a:xfrm>
          <a:prstGeom prst="rect">
            <a:avLst/>
          </a:prstGeom>
        </p:spPr>
      </p:pic>
    </p:spTree>
    <p:extLst>
      <p:ext uri="{BB962C8B-B14F-4D97-AF65-F5344CB8AC3E}">
        <p14:creationId xmlns:p14="http://schemas.microsoft.com/office/powerpoint/2010/main" val="36182625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0.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1.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2.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3.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4.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5.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6.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7.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8.xml><?xml version="1.0" encoding="utf-8"?>
<p:tagLst xmlns:a="http://schemas.openxmlformats.org/drawingml/2006/main" xmlns:r="http://schemas.openxmlformats.org/officeDocument/2006/relationships" xmlns:p="http://schemas.openxmlformats.org/presentationml/2006/main">
  <p:tag name="LINEFORECOLOR" val="9794048"/>
  <p:tag name="LINEFORESCHEMECOLOR" val="9"/>
  <p:tag name="FILLFORECOLOR" val="16773313"/>
  <p:tag name="FILLFORESCHEMECOLOR" val="9"/>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HQSpXJUYQEWEZvLeDxL7F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ype_x0020_of_x0020_Request xmlns="b36ff1b4-2df1-455d-8bf4-a3de7983ccda">RFP</Type_x0020_of_x0020_Reques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D75A04F06C5B41A305EE8ED4EC5F42" ma:contentTypeVersion="1" ma:contentTypeDescription="Create a new document." ma:contentTypeScope="" ma:versionID="cc03fc342ff1fec3c018ec424001f34b">
  <xsd:schema xmlns:xsd="http://www.w3.org/2001/XMLSchema" xmlns:xs="http://www.w3.org/2001/XMLSchema" xmlns:p="http://schemas.microsoft.com/office/2006/metadata/properties" xmlns:ns2="b36ff1b4-2df1-455d-8bf4-a3de7983ccda" targetNamespace="http://schemas.microsoft.com/office/2006/metadata/properties" ma:root="true" ma:fieldsID="6385514b811a73fe5b43bc4321fdb560" ns2:_="">
    <xsd:import namespace="b36ff1b4-2df1-455d-8bf4-a3de7983ccda"/>
    <xsd:element name="properties">
      <xsd:complexType>
        <xsd:sequence>
          <xsd:element name="documentManagement">
            <xsd:complexType>
              <xsd:all>
                <xsd:element ref="ns2:Type_x0020_of_x0020_Request"/>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6ff1b4-2df1-455d-8bf4-a3de7983ccda" elementFormDefault="qualified">
    <xsd:import namespace="http://schemas.microsoft.com/office/2006/documentManagement/types"/>
    <xsd:import namespace="http://schemas.microsoft.com/office/infopath/2007/PartnerControls"/>
    <xsd:element name="Type_x0020_of_x0020_Request" ma:index="8" ma:displayName="Type of Request" ma:description="Type of request" ma:format="Dropdown" ma:internalName="Type_x0020_of_x0020_Request">
      <xsd:simpleType>
        <xsd:restriction base="dms:Choice">
          <xsd:enumeration value="RFP"/>
          <xsd:enumeration value="RFI"/>
          <xsd:enumeration value="Client Presentation"/>
          <xsd:enumeration value="Proactive Propos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A63B5C-83DE-4171-83B7-200B97C57910}">
  <ds:schemaRefs>
    <ds:schemaRef ds:uri="http://schemas.microsoft.com/sharepoint/v3/contenttype/forms"/>
  </ds:schemaRefs>
</ds:datastoreItem>
</file>

<file path=customXml/itemProps2.xml><?xml version="1.0" encoding="utf-8"?>
<ds:datastoreItem xmlns:ds="http://schemas.openxmlformats.org/officeDocument/2006/customXml" ds:itemID="{6626F975-3FA6-4EC3-B896-732FD98266E9}">
  <ds:schemaRefs>
    <ds:schemaRef ds:uri="http://schemas.microsoft.com/office/2006/metadata/properties"/>
    <ds:schemaRef ds:uri="http://schemas.microsoft.com/office/infopath/2007/PartnerControls"/>
    <ds:schemaRef ds:uri="b36ff1b4-2df1-455d-8bf4-a3de7983ccda"/>
  </ds:schemaRefs>
</ds:datastoreItem>
</file>

<file path=customXml/itemProps3.xml><?xml version="1.0" encoding="utf-8"?>
<ds:datastoreItem xmlns:ds="http://schemas.openxmlformats.org/officeDocument/2006/customXml" ds:itemID="{7DCE5B63-E93D-424A-8F06-0A98FC2655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6ff1b4-2df1-455d-8bf4-a3de7983cc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Template</Template>
  <TotalTime>3314</TotalTime>
  <Words>1188</Words>
  <Application>Microsoft Office PowerPoint</Application>
  <PresentationFormat>Custom</PresentationFormat>
  <Paragraphs>282</Paragraphs>
  <Slides>7</Slides>
  <Notes>5</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7</vt:i4>
      </vt:variant>
    </vt:vector>
  </HeadingPairs>
  <TitlesOfParts>
    <vt:vector size="20" baseType="lpstr">
      <vt:lpstr>Archivo Narrow</vt:lpstr>
      <vt:lpstr>Arial</vt:lpstr>
      <vt:lpstr>Arial Narrow</vt:lpstr>
      <vt:lpstr>Calibri</vt:lpstr>
      <vt:lpstr>Candara</vt:lpstr>
      <vt:lpstr>Helvetica Light</vt:lpstr>
      <vt:lpstr>Times New Roman</vt:lpstr>
      <vt:lpstr>Wingdings</vt:lpstr>
      <vt:lpstr>PPT Template</vt:lpstr>
      <vt:lpstr>1_Closing slides</vt:lpstr>
      <vt:lpstr>Section break</vt:lpstr>
      <vt:lpstr>1_PPT Template</vt:lpstr>
      <vt:lpstr>think-cell Slide</vt:lpstr>
      <vt:lpstr>Delivery Approach</vt:lpstr>
      <vt:lpstr>Our Target Operating Model is Designed to Deliver Cost Savings through Optimal Resource Utilization</vt:lpstr>
      <vt:lpstr>RightShore® delivery model which ensures the best available talent across onsite and offshore locations to meet your objective of cost efficient &amp; reliable delivery</vt:lpstr>
      <vt:lpstr>Delivery Assurance</vt:lpstr>
      <vt:lpstr>We will continuously monitor and benchmark SLAs, process improvements to achieve and improve the desired service levels</vt:lpstr>
      <vt:lpstr>We will start with the following current SLAs for production support, service requests and minor modifications and continue to enhance to meet the business goals</vt:lpstr>
      <vt:lpstr>3-Tier integrated Governance Model with clearly defined roles and responsibilities for Selective and Capgemini ensuring complete transparency and visibility of all aspects of service delivery</vt:lpstr>
    </vt:vector>
  </TitlesOfParts>
  <Company>Capgemini GCC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RFP Response</dc:title>
  <dc:creator>Namazi, Parveezeh</dc:creator>
  <cp:lastModifiedBy>Sharma, Harish</cp:lastModifiedBy>
  <cp:revision>364</cp:revision>
  <dcterms:created xsi:type="dcterms:W3CDTF">2015-03-06T11:43:58Z</dcterms:created>
  <dcterms:modified xsi:type="dcterms:W3CDTF">2017-10-18T06:13:30Z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0x0101003CD75A04F06C5B41A305EE8ED4EC5F42</vt:lpwstr>
  </property>
</Properties>
</file>